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339" r:id="rId3"/>
    <p:sldId id="317" r:id="rId4"/>
    <p:sldId id="318" r:id="rId5"/>
    <p:sldId id="337" r:id="rId6"/>
    <p:sldId id="320" r:id="rId7"/>
    <p:sldId id="340" r:id="rId8"/>
    <p:sldId id="322" r:id="rId9"/>
    <p:sldId id="338" r:id="rId10"/>
    <p:sldId id="323" r:id="rId11"/>
    <p:sldId id="342" r:id="rId12"/>
    <p:sldId id="324" r:id="rId13"/>
    <p:sldId id="325" r:id="rId14"/>
    <p:sldId id="326" r:id="rId15"/>
    <p:sldId id="327" r:id="rId16"/>
    <p:sldId id="328" r:id="rId17"/>
    <p:sldId id="329" r:id="rId18"/>
    <p:sldId id="343" r:id="rId19"/>
    <p:sldId id="344" r:id="rId20"/>
    <p:sldId id="334" r:id="rId21"/>
    <p:sldId id="345" r:id="rId22"/>
    <p:sldId id="333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modifyVerifier cryptProviderType="rsaFull" cryptAlgorithmClass="hash" cryptAlgorithmType="typeAny" cryptAlgorithmSid="4" spinCount="100000" saltData="VuKk0JOAOKReveqzLvGh1Q==" hashData="tc6zLSEi46ayJ/XfHQCahyiZ8Pc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6" d="100"/>
          <a:sy n="56" d="100"/>
        </p:scale>
        <p:origin x="-102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45E68E6-906A-45AE-82C8-C67A0BBF9439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C090DAB-91E5-4059-8698-97D461D09A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680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DD0925-8849-4C03-98C0-383DAE1B7C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58A37-970A-44A8-83DA-2D6E4F78B90D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2B88F-994B-4D03-989B-8140E61E48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271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212AF-3F4B-4121-A6E4-6173D0A0C7B0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2D7A3-9C0F-495E-825C-56483FDE89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44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E2D0F-5FC8-4F11-822D-01CF5DE6EFE6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F8DB4-7B80-4263-9495-36C245645A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855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16F11-51EF-4ECF-81B1-B1981E29052B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FBF5E-F263-4D65-93E5-6DE2C0B0C2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921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8DC1-9B59-4997-9EBB-5C11FB7A45F4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C32C6-A3CA-4A31-8773-0EADFC9200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391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8B27C-DDE6-44EE-9F37-9409245746E1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B94ED-111E-4702-8830-C915FA112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12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E3897-7AB0-42BB-8123-921E0E297CE6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3DA47-7219-4798-B7CB-E103333BBB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703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C5883-E350-4A00-A210-FE42AF5CA4B0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8C502-328D-4873-84D3-DCAF0C418D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31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D07FD-7831-4DD6-B43E-96FD92525D30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BF197-D66A-4C55-9C87-B5CD8BC53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7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7816F-7D1B-4FE6-A62C-26AFAF831A37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081A4-378A-46E3-8CA8-21FF048F4C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76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EB978-9218-4706-9DB8-1550232B91B0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D646F-9587-4710-92DA-4D7EDE185E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75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18A786-C19E-482B-8670-F6D02B5AC247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09E6257-CBD2-42E0-A485-39210060D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89" r:id="rId2"/>
    <p:sldLayoutId id="2147484098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9" r:id="rId9"/>
    <p:sldLayoutId id="2147484095" r:id="rId10"/>
    <p:sldLayoutId id="214748409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1.doc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package" Target="../embeddings/Microsoft_Word_Document2.docx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90600"/>
            <a:ext cx="7851648" cy="2209800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id-ID" sz="6700" kern="10" dirty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3300"/>
                    </a:gs>
                  </a:gsLst>
                  <a:path path="rect">
                    <a:fillToRect l="50000" t="50000" r="50000" b="50000"/>
                  </a:path>
                </a:gradFill>
                <a:latin typeface="Arial Black"/>
              </a:rPr>
              <a:t>PENERAPAN EKONOMI </a:t>
            </a:r>
            <a:br>
              <a:rPr lang="id-ID" sz="6700" kern="10" dirty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3300"/>
                    </a:gs>
                  </a:gsLst>
                  <a:path path="rect">
                    <a:fillToRect l="50000" t="50000" r="50000" b="50000"/>
                  </a:path>
                </a:gradFill>
                <a:latin typeface="Arial Black"/>
              </a:rPr>
            </a:br>
            <a:r>
              <a:rPr lang="id-ID" sz="6700" dirty="0"/>
              <a:t>FUNGSI LINEAR </a:t>
            </a:r>
            <a:r>
              <a:rPr lang="id-ID" sz="6700" dirty="0" smtClean="0"/>
              <a:t>(2)</a:t>
            </a:r>
            <a:endParaRPr lang="en-US" sz="6700" dirty="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609600" y="3613150"/>
            <a:ext cx="3657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(Pertemuan 3)</a:t>
            </a: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533400" y="5410200"/>
            <a:ext cx="3414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>
                <a:solidFill>
                  <a:srgbClr val="000000"/>
                </a:solidFill>
                <a:latin typeface="Arial Black" pitchFamily="34" charset="0"/>
              </a:rPr>
              <a:t>By : BIDA SARI, S</a:t>
            </a:r>
            <a:r>
              <a:rPr lang="id-ID">
                <a:solidFill>
                  <a:srgbClr val="000000"/>
                </a:solidFill>
                <a:latin typeface="Arial Black" pitchFamily="34" charset="0"/>
              </a:rPr>
              <a:t>.</a:t>
            </a:r>
            <a:r>
              <a:rPr lang="nn-NO">
                <a:solidFill>
                  <a:srgbClr val="000000"/>
                </a:solidFill>
                <a:latin typeface="Arial Black" pitchFamily="34" charset="0"/>
              </a:rPr>
              <a:t>P</a:t>
            </a:r>
            <a:r>
              <a:rPr lang="id-ID">
                <a:solidFill>
                  <a:srgbClr val="000000"/>
                </a:solidFill>
                <a:latin typeface="Arial Black" pitchFamily="34" charset="0"/>
              </a:rPr>
              <a:t>.</a:t>
            </a:r>
            <a:r>
              <a:rPr lang="nn-NO">
                <a:solidFill>
                  <a:srgbClr val="000000"/>
                </a:solidFill>
                <a:latin typeface="Arial Black" pitchFamily="34" charset="0"/>
              </a:rPr>
              <a:t>, M</a:t>
            </a:r>
            <a:r>
              <a:rPr lang="id-ID">
                <a:solidFill>
                  <a:srgbClr val="000000"/>
                </a:solidFill>
                <a:latin typeface="Arial Black" pitchFamily="34" charset="0"/>
              </a:rPr>
              <a:t>.</a:t>
            </a:r>
            <a:r>
              <a:rPr lang="nn-NO">
                <a:solidFill>
                  <a:srgbClr val="000000"/>
                </a:solidFill>
                <a:latin typeface="Arial Black" pitchFamily="34" charset="0"/>
              </a:rPr>
              <a:t>Si</a:t>
            </a:r>
            <a:r>
              <a:rPr lang="id-ID">
                <a:solidFill>
                  <a:srgbClr val="000000"/>
                </a:solidFill>
                <a:latin typeface="Arial Black" pitchFamily="34" charset="0"/>
              </a:rPr>
              <a:t>.</a:t>
            </a:r>
            <a:endParaRPr lang="en-US">
              <a:solidFill>
                <a:srgbClr val="000000"/>
              </a:solidFill>
              <a:latin typeface="Arial Black" pitchFamily="34" charset="0"/>
            </a:endParaRPr>
          </a:p>
        </p:txBody>
      </p:sp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013" y="3581400"/>
            <a:ext cx="1347787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" t="1936" r="1833" b="5525"/>
          <a:stretch>
            <a:fillRect/>
          </a:stretch>
        </p:blipFill>
        <p:spPr bwMode="auto">
          <a:xfrm>
            <a:off x="5076825" y="3505200"/>
            <a:ext cx="3581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object 2"/>
          <p:cNvGrpSpPr>
            <a:grpSpLocks/>
          </p:cNvGrpSpPr>
          <p:nvPr/>
        </p:nvGrpSpPr>
        <p:grpSpPr bwMode="auto">
          <a:xfrm>
            <a:off x="471488" y="-74613"/>
            <a:ext cx="3352800" cy="6856413"/>
            <a:chOff x="1248155" y="0"/>
            <a:chExt cx="6400800" cy="10285730"/>
          </a:xfrm>
        </p:grpSpPr>
        <p:sp>
          <p:nvSpPr>
            <p:cNvPr id="6150" name="object 3"/>
            <p:cNvSpPr>
              <a:spLocks/>
            </p:cNvSpPr>
            <p:nvPr/>
          </p:nvSpPr>
          <p:spPr bwMode="auto">
            <a:xfrm>
              <a:off x="1248155" y="0"/>
              <a:ext cx="6400800" cy="10285730"/>
            </a:xfrm>
            <a:custGeom>
              <a:avLst/>
              <a:gdLst>
                <a:gd name="T0" fmla="*/ 6400800 w 6400800"/>
                <a:gd name="T1" fmla="*/ 0 h 10285730"/>
                <a:gd name="T2" fmla="*/ 0 w 6400800"/>
                <a:gd name="T3" fmla="*/ 0 h 10285730"/>
                <a:gd name="T4" fmla="*/ 0 w 6400800"/>
                <a:gd name="T5" fmla="*/ 10285476 h 10285730"/>
                <a:gd name="T6" fmla="*/ 6400800 w 6400800"/>
                <a:gd name="T7" fmla="*/ 10285476 h 10285730"/>
                <a:gd name="T8" fmla="*/ 6400800 w 6400800"/>
                <a:gd name="T9" fmla="*/ 0 h 102857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00800" h="10285730">
                  <a:moveTo>
                    <a:pt x="6400800" y="0"/>
                  </a:moveTo>
                  <a:lnTo>
                    <a:pt x="0" y="0"/>
                  </a:lnTo>
                  <a:lnTo>
                    <a:pt x="0" y="10285476"/>
                  </a:lnTo>
                  <a:lnTo>
                    <a:pt x="6400800" y="10285476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4ECDC4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6151" name="object 4"/>
            <p:cNvSpPr>
              <a:spLocks/>
            </p:cNvSpPr>
            <p:nvPr/>
          </p:nvSpPr>
          <p:spPr bwMode="auto">
            <a:xfrm>
              <a:off x="3806050" y="2795891"/>
              <a:ext cx="1400175" cy="2424374"/>
            </a:xfrm>
            <a:custGeom>
              <a:avLst/>
              <a:gdLst>
                <a:gd name="T0" fmla="*/ 749680 w 1400810"/>
                <a:gd name="T1" fmla="*/ 0 h 2424429"/>
                <a:gd name="T2" fmla="*/ 693927 w 1400810"/>
                <a:gd name="T3" fmla="*/ 888 h 2424429"/>
                <a:gd name="T4" fmla="*/ 654812 w 1400810"/>
                <a:gd name="T5" fmla="*/ 5587 h 2424429"/>
                <a:gd name="T6" fmla="*/ 613282 w 1400810"/>
                <a:gd name="T7" fmla="*/ 18541 h 2424429"/>
                <a:gd name="T8" fmla="*/ 608329 w 1400810"/>
                <a:gd name="T9" fmla="*/ 22225 h 2424429"/>
                <a:gd name="T10" fmla="*/ 53975 w 1400810"/>
                <a:gd name="T11" fmla="*/ 377571 h 2424429"/>
                <a:gd name="T12" fmla="*/ 22141 w 1400810"/>
                <a:gd name="T13" fmla="*/ 405759 h 2424429"/>
                <a:gd name="T14" fmla="*/ 6270 w 1400810"/>
                <a:gd name="T15" fmla="*/ 442706 h 2424429"/>
                <a:gd name="T16" fmla="*/ 682 w 1400810"/>
                <a:gd name="T17" fmla="*/ 487822 h 2424429"/>
                <a:gd name="T18" fmla="*/ 0 w 1400810"/>
                <a:gd name="T19" fmla="*/ 517144 h 2424429"/>
                <a:gd name="T20" fmla="*/ 287 w 1400810"/>
                <a:gd name="T21" fmla="*/ 537571 h 2424429"/>
                <a:gd name="T22" fmla="*/ 4699 w 1400810"/>
                <a:gd name="T23" fmla="*/ 587755 h 2424429"/>
                <a:gd name="T24" fmla="*/ 22351 w 1400810"/>
                <a:gd name="T25" fmla="*/ 627760 h 2424429"/>
                <a:gd name="T26" fmla="*/ 46551 w 1400810"/>
                <a:gd name="T27" fmla="*/ 637047 h 2424429"/>
                <a:gd name="T28" fmla="*/ 56768 w 1400810"/>
                <a:gd name="T29" fmla="*/ 636143 h 2424429"/>
                <a:gd name="T30" fmla="*/ 96648 w 1400810"/>
                <a:gd name="T31" fmla="*/ 622248 h 2424429"/>
                <a:gd name="T32" fmla="*/ 578612 w 1400810"/>
                <a:gd name="T33" fmla="*/ 336676 h 2424429"/>
                <a:gd name="T34" fmla="*/ 578612 w 1400810"/>
                <a:gd name="T35" fmla="*/ 2167254 h 2424429"/>
                <a:gd name="T36" fmla="*/ 76200 w 1400810"/>
                <a:gd name="T37" fmla="*/ 2167254 h 2424429"/>
                <a:gd name="T38" fmla="*/ 68957 w 1400810"/>
                <a:gd name="T39" fmla="*/ 2167778 h 2424429"/>
                <a:gd name="T40" fmla="*/ 33256 w 1400810"/>
                <a:gd name="T41" fmla="*/ 2192335 h 2424429"/>
                <a:gd name="T42" fmla="*/ 17809 w 1400810"/>
                <a:gd name="T43" fmla="*/ 2228199 h 2424429"/>
                <a:gd name="T44" fmla="*/ 10683 w 1400810"/>
                <a:gd name="T45" fmla="*/ 2266315 h 2424429"/>
                <a:gd name="T46" fmla="*/ 9270 w 1400810"/>
                <a:gd name="T47" fmla="*/ 2297429 h 2424429"/>
                <a:gd name="T48" fmla="*/ 9626 w 1400810"/>
                <a:gd name="T49" fmla="*/ 2314434 h 2424429"/>
                <a:gd name="T50" fmla="*/ 14858 w 1400810"/>
                <a:gd name="T51" fmla="*/ 2356992 h 2424429"/>
                <a:gd name="T52" fmla="*/ 30733 w 1400810"/>
                <a:gd name="T53" fmla="*/ 2396108 h 2424429"/>
                <a:gd name="T54" fmla="*/ 59562 w 1400810"/>
                <a:gd name="T55" fmla="*/ 2421763 h 2424429"/>
                <a:gd name="T56" fmla="*/ 67563 w 1400810"/>
                <a:gd name="T57" fmla="*/ 2423921 h 2424429"/>
                <a:gd name="T58" fmla="*/ 1333880 w 1400810"/>
                <a:gd name="T59" fmla="*/ 2423921 h 2424429"/>
                <a:gd name="T60" fmla="*/ 1370361 w 1400810"/>
                <a:gd name="T61" fmla="*/ 2408872 h 2424429"/>
                <a:gd name="T62" fmla="*/ 1392221 w 1400810"/>
                <a:gd name="T63" fmla="*/ 2368516 h 2424429"/>
                <a:gd name="T64" fmla="*/ 1399444 w 1400810"/>
                <a:gd name="T65" fmla="*/ 2330021 h 2424429"/>
                <a:gd name="T66" fmla="*/ 1400809 w 1400810"/>
                <a:gd name="T67" fmla="*/ 2297429 h 2424429"/>
                <a:gd name="T68" fmla="*/ 1400524 w 1400810"/>
                <a:gd name="T69" fmla="*/ 2281312 h 2424429"/>
                <a:gd name="T70" fmla="*/ 1396238 w 1400810"/>
                <a:gd name="T71" fmla="*/ 2239771 h 2424429"/>
                <a:gd name="T72" fmla="*/ 1383156 w 1400810"/>
                <a:gd name="T73" fmla="*/ 2199766 h 2424429"/>
                <a:gd name="T74" fmla="*/ 1355151 w 1400810"/>
                <a:gd name="T75" fmla="*/ 2171969 h 2424429"/>
                <a:gd name="T76" fmla="*/ 1333880 w 1400810"/>
                <a:gd name="T77" fmla="*/ 2167254 h 2424429"/>
                <a:gd name="T78" fmla="*/ 898525 w 1400810"/>
                <a:gd name="T79" fmla="*/ 2167254 h 2424429"/>
                <a:gd name="T80" fmla="*/ 898525 w 1400810"/>
                <a:gd name="T81" fmla="*/ 44576 h 2424429"/>
                <a:gd name="T82" fmla="*/ 870584 w 1400810"/>
                <a:gd name="T83" fmla="*/ 13843 h 2424429"/>
                <a:gd name="T84" fmla="*/ 824102 w 1400810"/>
                <a:gd name="T85" fmla="*/ 3682 h 2424429"/>
                <a:gd name="T86" fmla="*/ 771114 w 1400810"/>
                <a:gd name="T87" fmla="*/ 218 h 2424429"/>
                <a:gd name="T88" fmla="*/ 749680 w 1400810"/>
                <a:gd name="T89" fmla="*/ 0 h 2424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0810" h="2424429">
                  <a:moveTo>
                    <a:pt x="749680" y="0"/>
                  </a:moveTo>
                  <a:lnTo>
                    <a:pt x="693927" y="888"/>
                  </a:lnTo>
                  <a:lnTo>
                    <a:pt x="654812" y="5587"/>
                  </a:lnTo>
                  <a:lnTo>
                    <a:pt x="613282" y="18541"/>
                  </a:lnTo>
                  <a:lnTo>
                    <a:pt x="608329" y="22225"/>
                  </a:lnTo>
                  <a:lnTo>
                    <a:pt x="53975" y="377571"/>
                  </a:lnTo>
                  <a:lnTo>
                    <a:pt x="22141" y="405759"/>
                  </a:lnTo>
                  <a:lnTo>
                    <a:pt x="6270" y="442706"/>
                  </a:lnTo>
                  <a:lnTo>
                    <a:pt x="682" y="487822"/>
                  </a:lnTo>
                  <a:lnTo>
                    <a:pt x="0" y="517144"/>
                  </a:lnTo>
                  <a:lnTo>
                    <a:pt x="287" y="537571"/>
                  </a:lnTo>
                  <a:lnTo>
                    <a:pt x="4699" y="587755"/>
                  </a:lnTo>
                  <a:lnTo>
                    <a:pt x="22351" y="627760"/>
                  </a:lnTo>
                  <a:lnTo>
                    <a:pt x="46551" y="637047"/>
                  </a:lnTo>
                  <a:lnTo>
                    <a:pt x="56768" y="636143"/>
                  </a:lnTo>
                  <a:lnTo>
                    <a:pt x="96648" y="622248"/>
                  </a:lnTo>
                  <a:lnTo>
                    <a:pt x="578612" y="336676"/>
                  </a:lnTo>
                  <a:lnTo>
                    <a:pt x="578612" y="2167254"/>
                  </a:lnTo>
                  <a:lnTo>
                    <a:pt x="76200" y="2167254"/>
                  </a:lnTo>
                  <a:lnTo>
                    <a:pt x="68957" y="2167778"/>
                  </a:lnTo>
                  <a:lnTo>
                    <a:pt x="33256" y="2192335"/>
                  </a:lnTo>
                  <a:lnTo>
                    <a:pt x="17809" y="2228199"/>
                  </a:lnTo>
                  <a:lnTo>
                    <a:pt x="10683" y="2266315"/>
                  </a:lnTo>
                  <a:lnTo>
                    <a:pt x="9270" y="2297429"/>
                  </a:lnTo>
                  <a:lnTo>
                    <a:pt x="9626" y="2314434"/>
                  </a:lnTo>
                  <a:lnTo>
                    <a:pt x="14858" y="2356992"/>
                  </a:lnTo>
                  <a:lnTo>
                    <a:pt x="30733" y="2396108"/>
                  </a:lnTo>
                  <a:lnTo>
                    <a:pt x="59562" y="2421763"/>
                  </a:lnTo>
                  <a:lnTo>
                    <a:pt x="67563" y="2423921"/>
                  </a:lnTo>
                  <a:lnTo>
                    <a:pt x="1333880" y="2423921"/>
                  </a:lnTo>
                  <a:lnTo>
                    <a:pt x="1370361" y="2408872"/>
                  </a:lnTo>
                  <a:lnTo>
                    <a:pt x="1392221" y="2368516"/>
                  </a:lnTo>
                  <a:lnTo>
                    <a:pt x="1399444" y="2330021"/>
                  </a:lnTo>
                  <a:lnTo>
                    <a:pt x="1400809" y="2297429"/>
                  </a:lnTo>
                  <a:lnTo>
                    <a:pt x="1400524" y="2281312"/>
                  </a:lnTo>
                  <a:lnTo>
                    <a:pt x="1396238" y="2239771"/>
                  </a:lnTo>
                  <a:lnTo>
                    <a:pt x="1383156" y="2199766"/>
                  </a:lnTo>
                  <a:lnTo>
                    <a:pt x="1355151" y="2171969"/>
                  </a:lnTo>
                  <a:lnTo>
                    <a:pt x="1333880" y="2167254"/>
                  </a:lnTo>
                  <a:lnTo>
                    <a:pt x="898525" y="2167254"/>
                  </a:lnTo>
                  <a:lnTo>
                    <a:pt x="898525" y="44576"/>
                  </a:lnTo>
                  <a:lnTo>
                    <a:pt x="870584" y="13843"/>
                  </a:lnTo>
                  <a:lnTo>
                    <a:pt x="824102" y="3682"/>
                  </a:lnTo>
                  <a:lnTo>
                    <a:pt x="771114" y="218"/>
                  </a:lnTo>
                  <a:lnTo>
                    <a:pt x="749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id-ID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3400" y="3687633"/>
            <a:ext cx="3262122" cy="745486"/>
          </a:xfrm>
          <a:extLst/>
        </p:spPr>
        <p:txBody>
          <a:bodyPr tIns="6756" rtlCol="0">
            <a:spAutoFit/>
          </a:bodyPr>
          <a:lstStyle/>
          <a:p>
            <a:pPr marL="7112">
              <a:spcBef>
                <a:spcPts val="53"/>
              </a:spcBef>
              <a:defRPr/>
            </a:pPr>
            <a:r>
              <a:rPr lang="id-ID" sz="4800" b="1" dirty="0" smtClean="0">
                <a:solidFill>
                  <a:srgbClr val="04617B"/>
                </a:solidFill>
              </a:rPr>
              <a:t>Fungsi</a:t>
            </a:r>
            <a:r>
              <a:rPr lang="en-US" sz="4800" b="1" dirty="0" smtClean="0">
                <a:solidFill>
                  <a:srgbClr val="04617B"/>
                </a:solidFill>
              </a:rPr>
              <a:t> </a:t>
            </a:r>
            <a:r>
              <a:rPr lang="id-ID" sz="4800" b="1" dirty="0" smtClean="0">
                <a:solidFill>
                  <a:srgbClr val="04617B"/>
                </a:solidFill>
              </a:rPr>
              <a:t>Biaya</a:t>
            </a:r>
            <a:endParaRPr sz="4800" b="1" dirty="0">
              <a:solidFill>
                <a:srgbClr val="FF0000"/>
              </a:solidFill>
            </a:endParaRPr>
          </a:p>
        </p:txBody>
      </p:sp>
      <p:sp>
        <p:nvSpPr>
          <p:cNvPr id="6148" name="object 6"/>
          <p:cNvSpPr>
            <a:spLocks/>
          </p:cNvSpPr>
          <p:nvPr/>
        </p:nvSpPr>
        <p:spPr bwMode="auto">
          <a:xfrm>
            <a:off x="3824288" y="5561013"/>
            <a:ext cx="973137" cy="1296987"/>
          </a:xfrm>
          <a:custGeom>
            <a:avLst/>
            <a:gdLst>
              <a:gd name="T0" fmla="*/ 5 w 1944370"/>
              <a:gd name="T1" fmla="*/ 1328 h 1944370"/>
              <a:gd name="T2" fmla="*/ 0 w 1944370"/>
              <a:gd name="T3" fmla="*/ 1328 h 1944370"/>
              <a:gd name="T4" fmla="*/ 0 w 1944370"/>
              <a:gd name="T5" fmla="*/ 1992 h 1944370"/>
              <a:gd name="T6" fmla="*/ 5 w 1944370"/>
              <a:gd name="T7" fmla="*/ 1992 h 1944370"/>
              <a:gd name="T8" fmla="*/ 5 w 1944370"/>
              <a:gd name="T9" fmla="*/ 1328 h 1944370"/>
              <a:gd name="T10" fmla="*/ 5 w 1944370"/>
              <a:gd name="T11" fmla="*/ 0 h 1944370"/>
              <a:gd name="T12" fmla="*/ 0 w 1944370"/>
              <a:gd name="T13" fmla="*/ 0 h 1944370"/>
              <a:gd name="T14" fmla="*/ 0 w 1944370"/>
              <a:gd name="T15" fmla="*/ 664 h 1944370"/>
              <a:gd name="T16" fmla="*/ 5 w 1944370"/>
              <a:gd name="T17" fmla="*/ 664 h 1944370"/>
              <a:gd name="T18" fmla="*/ 5 w 1944370"/>
              <a:gd name="T19" fmla="*/ 0 h 1944370"/>
              <a:gd name="T20" fmla="*/ 10 w 1944370"/>
              <a:gd name="T21" fmla="*/ 664 h 1944370"/>
              <a:gd name="T22" fmla="*/ 5 w 1944370"/>
              <a:gd name="T23" fmla="*/ 664 h 1944370"/>
              <a:gd name="T24" fmla="*/ 5 w 1944370"/>
              <a:gd name="T25" fmla="*/ 1328 h 1944370"/>
              <a:gd name="T26" fmla="*/ 10 w 1944370"/>
              <a:gd name="T27" fmla="*/ 1328 h 1944370"/>
              <a:gd name="T28" fmla="*/ 10 w 1944370"/>
              <a:gd name="T29" fmla="*/ 664 h 1944370"/>
              <a:gd name="T30" fmla="*/ 15 w 1944370"/>
              <a:gd name="T31" fmla="*/ 1328 h 1944370"/>
              <a:gd name="T32" fmla="*/ 10 w 1944370"/>
              <a:gd name="T33" fmla="*/ 1328 h 1944370"/>
              <a:gd name="T34" fmla="*/ 10 w 1944370"/>
              <a:gd name="T35" fmla="*/ 1992 h 1944370"/>
              <a:gd name="T36" fmla="*/ 15 w 1944370"/>
              <a:gd name="T37" fmla="*/ 1992 h 1944370"/>
              <a:gd name="T38" fmla="*/ 15 w 1944370"/>
              <a:gd name="T39" fmla="*/ 1328 h 194437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944370" h="1944370">
                <a:moveTo>
                  <a:pt x="647700" y="1296162"/>
                </a:moveTo>
                <a:lnTo>
                  <a:pt x="0" y="1296162"/>
                </a:lnTo>
                <a:lnTo>
                  <a:pt x="0" y="1943862"/>
                </a:lnTo>
                <a:lnTo>
                  <a:pt x="647700" y="1943862"/>
                </a:lnTo>
                <a:lnTo>
                  <a:pt x="647700" y="1296162"/>
                </a:lnTo>
                <a:close/>
              </a:path>
              <a:path w="1944370" h="1944370">
                <a:moveTo>
                  <a:pt x="647700" y="0"/>
                </a:moveTo>
                <a:lnTo>
                  <a:pt x="0" y="0"/>
                </a:lnTo>
                <a:lnTo>
                  <a:pt x="0" y="647700"/>
                </a:lnTo>
                <a:lnTo>
                  <a:pt x="647700" y="647700"/>
                </a:lnTo>
                <a:lnTo>
                  <a:pt x="647700" y="0"/>
                </a:lnTo>
                <a:close/>
              </a:path>
              <a:path w="1944370" h="1944370">
                <a:moveTo>
                  <a:pt x="1296149" y="647700"/>
                </a:moveTo>
                <a:lnTo>
                  <a:pt x="647700" y="647700"/>
                </a:lnTo>
                <a:lnTo>
                  <a:pt x="647700" y="1296162"/>
                </a:lnTo>
                <a:lnTo>
                  <a:pt x="1296149" y="1296162"/>
                </a:lnTo>
                <a:lnTo>
                  <a:pt x="1296149" y="647700"/>
                </a:lnTo>
                <a:close/>
              </a:path>
              <a:path w="1944370" h="1944370">
                <a:moveTo>
                  <a:pt x="1943862" y="1296162"/>
                </a:moveTo>
                <a:lnTo>
                  <a:pt x="1296162" y="1296162"/>
                </a:lnTo>
                <a:lnTo>
                  <a:pt x="1296162" y="1943862"/>
                </a:lnTo>
                <a:lnTo>
                  <a:pt x="1943862" y="1943862"/>
                </a:lnTo>
                <a:lnTo>
                  <a:pt x="1943862" y="1296162"/>
                </a:lnTo>
                <a:close/>
              </a:path>
            </a:pathLst>
          </a:custGeom>
          <a:solidFill>
            <a:srgbClr val="4ECDC4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id-ID"/>
          </a:p>
        </p:txBody>
      </p:sp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4419600" cy="685800"/>
          </a:xfrm>
        </p:spPr>
        <p:txBody>
          <a:bodyPr/>
          <a:lstStyle/>
          <a:p>
            <a:pPr algn="ctr" eaLnBrk="1" hangingPunct="1"/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/>
            </a:r>
            <a:br>
              <a:rPr lang="en-US" altLang="en-US" b="1" smtClean="0"/>
            </a:br>
            <a:r>
              <a:rPr lang="en-US" altLang="en-US" b="1" smtClean="0"/>
              <a:t>Fungsi Biaya</a:t>
            </a:r>
            <a:endParaRPr lang="en-US" altLang="en-US" smtClean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228600" y="1082675"/>
            <a:ext cx="8610600" cy="5486400"/>
          </a:xfrm>
        </p:spPr>
        <p:txBody>
          <a:bodyPr/>
          <a:lstStyle/>
          <a:p>
            <a:pPr algn="just" eaLnBrk="1" hangingPunct="1">
              <a:defRPr/>
            </a:pPr>
            <a:r>
              <a:rPr lang="en-US" altLang="en-US" sz="2200" b="1" dirty="0" err="1" smtClean="0"/>
              <a:t>Fungsi</a:t>
            </a:r>
            <a:r>
              <a:rPr lang="en-US" altLang="en-US" sz="2200" b="1" dirty="0" smtClean="0"/>
              <a:t> </a:t>
            </a:r>
            <a:r>
              <a:rPr lang="en-US" altLang="en-US" sz="2200" b="1" dirty="0" err="1" smtClean="0"/>
              <a:t>biaya</a:t>
            </a:r>
            <a:r>
              <a:rPr lang="en-US" altLang="en-US" sz="2200" b="1" dirty="0" smtClean="0"/>
              <a:t> </a:t>
            </a:r>
            <a:r>
              <a:rPr lang="en-US" altLang="en-US" sz="2200" dirty="0" smtClean="0"/>
              <a:t>me</a:t>
            </a:r>
            <a:r>
              <a:rPr lang="id-ID" altLang="en-US" sz="2200" dirty="0" smtClean="0"/>
              <a:t>nunju</a:t>
            </a:r>
            <a:r>
              <a:rPr lang="en-US" altLang="en-US" sz="2200" dirty="0" err="1" smtClean="0"/>
              <a:t>kan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hubungan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antara</a:t>
            </a:r>
            <a:r>
              <a:rPr lang="en-US" altLang="en-US" sz="2200" dirty="0" smtClean="0"/>
              <a:t> </a:t>
            </a:r>
            <a:r>
              <a:rPr lang="en-US" altLang="en-US" sz="2200" b="1" dirty="0" err="1" smtClean="0"/>
              <a:t>biaya</a:t>
            </a:r>
            <a:r>
              <a:rPr lang="id-ID" altLang="en-US" sz="2200" dirty="0" smtClean="0"/>
              <a:t>(Cost, C)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dengan</a:t>
            </a:r>
            <a:r>
              <a:rPr lang="en-US" altLang="en-US" sz="2200" dirty="0" smtClean="0"/>
              <a:t> </a:t>
            </a:r>
            <a:r>
              <a:rPr lang="en-US" altLang="en-US" sz="2200" b="1" dirty="0" err="1" smtClean="0"/>
              <a:t>jumlah</a:t>
            </a:r>
            <a:r>
              <a:rPr lang="en-US" altLang="en-US" sz="2200" b="1" dirty="0" smtClean="0"/>
              <a:t> </a:t>
            </a:r>
            <a:r>
              <a:rPr lang="en-US" altLang="en-US" sz="2200" b="1" dirty="0" err="1" smtClean="0"/>
              <a:t>produksi</a:t>
            </a:r>
            <a:r>
              <a:rPr lang="en-US" altLang="en-US" sz="2200" dirty="0" smtClean="0"/>
              <a:t> </a:t>
            </a:r>
            <a:r>
              <a:rPr lang="id-ID" altLang="en-US" sz="2200" dirty="0"/>
              <a:t>(Quantity, Q) </a:t>
            </a:r>
            <a:r>
              <a:rPr lang="en-US" altLang="en-US" sz="2200" dirty="0" smtClean="0"/>
              <a:t>yang </a:t>
            </a:r>
            <a:r>
              <a:rPr lang="en-US" altLang="en-US" sz="2200" dirty="0" err="1" smtClean="0"/>
              <a:t>dihasilkan</a:t>
            </a:r>
            <a:r>
              <a:rPr lang="en-US" altLang="en-US" sz="2200" dirty="0" smtClean="0"/>
              <a:t>. </a:t>
            </a:r>
          </a:p>
          <a:p>
            <a:pPr algn="just" eaLnBrk="1" hangingPunct="1">
              <a:defRPr/>
            </a:pPr>
            <a:r>
              <a:rPr lang="en-US" altLang="en-US" sz="2200" dirty="0" err="1" smtClean="0"/>
              <a:t>Fungsi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biaya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dapat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digambarkan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dalam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bentuk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kurva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biaya</a:t>
            </a:r>
            <a:r>
              <a:rPr lang="en-US" altLang="en-US" sz="2200" dirty="0" smtClean="0"/>
              <a:t> yang </a:t>
            </a:r>
            <a:r>
              <a:rPr lang="en-US" altLang="en-US" sz="2200" dirty="0" err="1" smtClean="0"/>
              <a:t>menggambarkan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titik</a:t>
            </a:r>
            <a:r>
              <a:rPr lang="en-US" altLang="en-US" sz="2200" dirty="0" smtClean="0"/>
              <a:t>–</a:t>
            </a:r>
            <a:r>
              <a:rPr lang="en-US" altLang="en-US" sz="2200" dirty="0" err="1" smtClean="0"/>
              <a:t>titik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kemungkinan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besarnya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biaya</a:t>
            </a:r>
            <a:r>
              <a:rPr lang="en-US" altLang="en-US" sz="2200" dirty="0" smtClean="0"/>
              <a:t> di </a:t>
            </a:r>
            <a:r>
              <a:rPr lang="en-US" altLang="en-US" sz="2200" dirty="0" err="1" smtClean="0"/>
              <a:t>berbagai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tingkat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produksi</a:t>
            </a:r>
            <a:endParaRPr lang="en-US" altLang="en-US" sz="2200" dirty="0" smtClean="0"/>
          </a:p>
          <a:p>
            <a:pPr algn="just" eaLnBrk="1" hangingPunct="1">
              <a:defRPr/>
            </a:pPr>
            <a:r>
              <a:rPr lang="en-US" altLang="en-US" sz="2200" b="1" dirty="0" err="1" smtClean="0"/>
              <a:t>Biaya</a:t>
            </a:r>
            <a:r>
              <a:rPr lang="en-US" altLang="en-US" sz="2200" b="1" dirty="0" smtClean="0"/>
              <a:t> total </a:t>
            </a:r>
            <a:r>
              <a:rPr lang="en-US" altLang="en-US" sz="2200" dirty="0" smtClean="0"/>
              <a:t>(total cost) yang </a:t>
            </a:r>
            <a:r>
              <a:rPr lang="en-US" altLang="en-US" sz="2200" dirty="0" err="1" smtClean="0"/>
              <a:t>dikeluarkan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oleh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sebuah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perusahaan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dalam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operasi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bisnisnya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terdiri</a:t>
            </a:r>
            <a:r>
              <a:rPr lang="en-US" altLang="en-US" sz="2200" dirty="0" smtClean="0"/>
              <a:t> :</a:t>
            </a:r>
          </a:p>
          <a:p>
            <a:pPr marL="252000" indent="0" algn="just" eaLnBrk="1" hangingPunct="1">
              <a:buFont typeface="Wingdings 2" pitchFamily="18" charset="2"/>
              <a:buNone/>
              <a:defRPr/>
            </a:pPr>
            <a:r>
              <a:rPr lang="en-US" altLang="en-US" sz="2200" dirty="0" smtClean="0"/>
              <a:t>1.  </a:t>
            </a:r>
            <a:r>
              <a:rPr lang="en-US" altLang="en-US" sz="2200" b="1" dirty="0" err="1" smtClean="0"/>
              <a:t>Biaya</a:t>
            </a:r>
            <a:r>
              <a:rPr lang="en-US" altLang="en-US" sz="2200" b="1" dirty="0" smtClean="0"/>
              <a:t> </a:t>
            </a:r>
            <a:r>
              <a:rPr lang="en-US" altLang="en-US" sz="2200" b="1" dirty="0" err="1" smtClean="0"/>
              <a:t>tetap</a:t>
            </a:r>
            <a:r>
              <a:rPr lang="en-US" altLang="en-US" sz="2200" b="1" dirty="0" smtClean="0"/>
              <a:t> </a:t>
            </a:r>
            <a:r>
              <a:rPr lang="en-US" altLang="en-US" sz="2200" dirty="0" smtClean="0"/>
              <a:t>(fixed cost) </a:t>
            </a:r>
            <a:r>
              <a:rPr lang="id-ID" altLang="en-US" sz="2200" dirty="0" smtClean="0"/>
              <a:t>= </a:t>
            </a:r>
            <a:r>
              <a:rPr lang="id-ID" altLang="en-US" sz="2200" b="1" dirty="0" smtClean="0"/>
              <a:t>FC</a:t>
            </a:r>
            <a:endParaRPr lang="en-US" altLang="en-US" sz="2200" b="1" dirty="0" smtClean="0"/>
          </a:p>
          <a:p>
            <a:pPr marL="252000" indent="0" algn="just" eaLnBrk="1" hangingPunct="1">
              <a:buFont typeface="Wingdings 2" pitchFamily="18" charset="2"/>
              <a:buNone/>
              <a:defRPr/>
            </a:pPr>
            <a:r>
              <a:rPr lang="en-US" altLang="en-US" sz="2200" dirty="0" err="1" smtClean="0"/>
              <a:t>Sifat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biaya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tetap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adalah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tidak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tergantung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pada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jumlah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barang</a:t>
            </a:r>
            <a:r>
              <a:rPr lang="en-US" altLang="en-US" sz="2200" dirty="0" smtClean="0"/>
              <a:t> yang </a:t>
            </a:r>
            <a:r>
              <a:rPr lang="en-US" altLang="en-US" sz="2200" dirty="0" err="1" smtClean="0"/>
              <a:t>dihasilkan</a:t>
            </a:r>
            <a:r>
              <a:rPr lang="en-US" altLang="en-US" sz="2200" dirty="0" smtClean="0"/>
              <a:t>, </a:t>
            </a:r>
            <a:r>
              <a:rPr lang="en-US" altLang="en-US" sz="2200" dirty="0" err="1" smtClean="0"/>
              <a:t>biaya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tetap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merupakan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sebuah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konstanta</a:t>
            </a:r>
            <a:r>
              <a:rPr lang="en-US" altLang="en-US" sz="2200" dirty="0" smtClean="0"/>
              <a:t>.</a:t>
            </a:r>
          </a:p>
          <a:p>
            <a:pPr marL="252000" indent="0" algn="just" eaLnBrk="1" hangingPunct="1">
              <a:buFont typeface="Wingdings 2" pitchFamily="18" charset="2"/>
              <a:buNone/>
              <a:defRPr/>
            </a:pPr>
            <a:r>
              <a:rPr lang="en-US" altLang="en-US" sz="2200" dirty="0" smtClean="0"/>
              <a:t>2. </a:t>
            </a:r>
            <a:r>
              <a:rPr lang="en-US" altLang="en-US" sz="2200" b="1" dirty="0" err="1" smtClean="0"/>
              <a:t>Biaya</a:t>
            </a:r>
            <a:r>
              <a:rPr lang="en-US" altLang="en-US" sz="2200" b="1" dirty="0" smtClean="0"/>
              <a:t> </a:t>
            </a:r>
            <a:r>
              <a:rPr lang="en-US" altLang="en-US" sz="2200" b="1" dirty="0" err="1" smtClean="0"/>
              <a:t>variabel</a:t>
            </a:r>
            <a:r>
              <a:rPr lang="en-US" altLang="en-US" sz="2200" b="1" dirty="0" smtClean="0"/>
              <a:t> </a:t>
            </a:r>
            <a:r>
              <a:rPr lang="en-US" altLang="en-US" sz="2200" dirty="0" smtClean="0"/>
              <a:t>(</a:t>
            </a:r>
            <a:r>
              <a:rPr lang="en-US" altLang="en-US" sz="2200" dirty="0" err="1" smtClean="0"/>
              <a:t>variabel</a:t>
            </a:r>
            <a:r>
              <a:rPr lang="en-US" altLang="en-US" sz="2200" dirty="0" smtClean="0"/>
              <a:t> cost)</a:t>
            </a:r>
            <a:r>
              <a:rPr lang="id-ID" altLang="en-US" sz="2200" dirty="0" smtClean="0"/>
              <a:t>= </a:t>
            </a:r>
            <a:r>
              <a:rPr lang="id-ID" altLang="en-US" sz="2200" b="1" dirty="0" smtClean="0"/>
              <a:t>VC</a:t>
            </a:r>
            <a:r>
              <a:rPr lang="en-US" altLang="en-US" sz="2200" dirty="0" smtClean="0"/>
              <a:t> </a:t>
            </a:r>
          </a:p>
          <a:p>
            <a:pPr marL="252000" indent="0" algn="just" eaLnBrk="1" hangingPunct="1">
              <a:buFont typeface="Wingdings 2" pitchFamily="18" charset="2"/>
              <a:buNone/>
              <a:defRPr/>
            </a:pPr>
            <a:r>
              <a:rPr lang="en-US" altLang="en-US" sz="2200" dirty="0" err="1" smtClean="0"/>
              <a:t>Biaya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variabel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tergantung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pada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jumlah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barang</a:t>
            </a:r>
            <a:r>
              <a:rPr lang="en-US" altLang="en-US" sz="2200" dirty="0" smtClean="0"/>
              <a:t> yang </a:t>
            </a:r>
            <a:r>
              <a:rPr lang="en-US" altLang="en-US" sz="2200" dirty="0" err="1" smtClean="0"/>
              <a:t>dihasilkan</a:t>
            </a:r>
            <a:r>
              <a:rPr lang="en-US" altLang="en-US" sz="2200" dirty="0" smtClean="0"/>
              <a:t>. </a:t>
            </a:r>
            <a:r>
              <a:rPr lang="en-US" altLang="en-US" sz="2200" dirty="0" err="1" smtClean="0"/>
              <a:t>Semakin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banyak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jumlah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barang</a:t>
            </a:r>
            <a:r>
              <a:rPr lang="en-US" altLang="en-US" sz="2200" dirty="0" smtClean="0"/>
              <a:t> yang </a:t>
            </a:r>
            <a:r>
              <a:rPr lang="en-US" altLang="en-US" sz="2200" dirty="0" err="1" smtClean="0"/>
              <a:t>dihasilkan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semakin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besar</a:t>
            </a:r>
            <a:r>
              <a:rPr lang="en-US" altLang="en-US" sz="2200" dirty="0" smtClean="0"/>
              <a:t> pula </a:t>
            </a:r>
            <a:r>
              <a:rPr lang="en-US" altLang="en-US" sz="2200" dirty="0" err="1" smtClean="0"/>
              <a:t>biaya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variabelnya</a:t>
            </a:r>
            <a:r>
              <a:rPr lang="en-US" altLang="en-US" sz="2200" dirty="0" smtClean="0"/>
              <a:t>. </a:t>
            </a:r>
            <a:r>
              <a:rPr lang="en-US" altLang="en-US" sz="2200" dirty="0" err="1" smtClean="0"/>
              <a:t>Secara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matematik</a:t>
            </a:r>
            <a:r>
              <a:rPr lang="en-US" altLang="en-US" sz="2200" dirty="0" smtClean="0"/>
              <a:t>, </a:t>
            </a:r>
            <a:r>
              <a:rPr lang="en-US" altLang="en-US" sz="2200" dirty="0" err="1" smtClean="0"/>
              <a:t>biaya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variabel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merupakan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fungsi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dari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jumlah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barang</a:t>
            </a:r>
            <a:r>
              <a:rPr lang="en-US" altLang="en-US" sz="2200" dirty="0" smtClean="0"/>
              <a:t> yang </a:t>
            </a:r>
            <a:r>
              <a:rPr lang="en-US" altLang="en-US" sz="2200" dirty="0" err="1" smtClean="0"/>
              <a:t>dihasilkan</a:t>
            </a:r>
            <a:r>
              <a:rPr lang="en-US" altLang="en-US" sz="2200" dirty="0" smtClean="0"/>
              <a:t>.</a:t>
            </a:r>
            <a:r>
              <a:rPr lang="en-US" altLang="en-US" dirty="0" smtClean="0"/>
              <a:t>  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altLang="en-US" dirty="0" smtClean="0"/>
              <a:t>          </a:t>
            </a:r>
          </a:p>
          <a:p>
            <a:pPr eaLnBrk="1" hangingPunct="1">
              <a:defRPr/>
            </a:pPr>
            <a:endParaRPr lang="en-US" altLang="en-US" dirty="0" smtClean="0"/>
          </a:p>
        </p:txBody>
      </p:sp>
      <p:grpSp>
        <p:nvGrpSpPr>
          <p:cNvPr id="7172" name="object 25"/>
          <p:cNvGrpSpPr>
            <a:grpSpLocks/>
          </p:cNvGrpSpPr>
          <p:nvPr/>
        </p:nvGrpSpPr>
        <p:grpSpPr bwMode="auto">
          <a:xfrm>
            <a:off x="0" y="0"/>
            <a:ext cx="1446213" cy="1490663"/>
            <a:chOff x="0" y="0"/>
            <a:chExt cx="2893060" cy="2235200"/>
          </a:xfrm>
        </p:grpSpPr>
        <p:sp>
          <p:nvSpPr>
            <p:cNvPr id="9" name="object 26"/>
            <p:cNvSpPr/>
            <p:nvPr/>
          </p:nvSpPr>
          <p:spPr>
            <a:xfrm>
              <a:off x="0" y="0"/>
              <a:ext cx="2105487" cy="2235200"/>
            </a:xfrm>
            <a:custGeom>
              <a:avLst/>
              <a:gdLst/>
              <a:ahLst/>
              <a:cxnLst/>
              <a:rect l="l" t="t" r="r" b="b"/>
              <a:pathLst>
                <a:path w="2104390" h="2235200">
                  <a:moveTo>
                    <a:pt x="2104240" y="0"/>
                  </a:moveTo>
                  <a:lnTo>
                    <a:pt x="1563001" y="0"/>
                  </a:lnTo>
                  <a:lnTo>
                    <a:pt x="0" y="1660142"/>
                  </a:lnTo>
                  <a:lnTo>
                    <a:pt x="0" y="2234997"/>
                  </a:lnTo>
                  <a:lnTo>
                    <a:pt x="2104240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object 27"/>
            <p:cNvSpPr/>
            <p:nvPr/>
          </p:nvSpPr>
          <p:spPr>
            <a:xfrm>
              <a:off x="276287" y="0"/>
              <a:ext cx="2140419" cy="1882900"/>
            </a:xfrm>
            <a:custGeom>
              <a:avLst/>
              <a:gdLst/>
              <a:ahLst/>
              <a:cxnLst/>
              <a:rect l="l" t="t" r="r" b="b"/>
              <a:pathLst>
                <a:path w="2139315" h="1882139">
                  <a:moveTo>
                    <a:pt x="2139292" y="0"/>
                  </a:moveTo>
                  <a:lnTo>
                    <a:pt x="1604808" y="0"/>
                  </a:lnTo>
                  <a:lnTo>
                    <a:pt x="0" y="1753997"/>
                  </a:lnTo>
                  <a:lnTo>
                    <a:pt x="417715" y="1881631"/>
                  </a:lnTo>
                  <a:lnTo>
                    <a:pt x="21392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" name="object 28"/>
            <p:cNvSpPr/>
            <p:nvPr/>
          </p:nvSpPr>
          <p:spPr>
            <a:xfrm>
              <a:off x="987642" y="0"/>
              <a:ext cx="1905418" cy="1623435"/>
            </a:xfrm>
            <a:custGeom>
              <a:avLst/>
              <a:gdLst/>
              <a:ahLst/>
              <a:cxnLst/>
              <a:rect l="l" t="t" r="r" b="b"/>
              <a:pathLst>
                <a:path w="1905635" h="1622425">
                  <a:moveTo>
                    <a:pt x="1905383" y="0"/>
                  </a:moveTo>
                  <a:lnTo>
                    <a:pt x="1370735" y="0"/>
                  </a:lnTo>
                  <a:lnTo>
                    <a:pt x="0" y="1494917"/>
                  </a:lnTo>
                  <a:lnTo>
                    <a:pt x="417791" y="1622425"/>
                  </a:lnTo>
                  <a:lnTo>
                    <a:pt x="1905383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7173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42950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Bentuk Umum Persamaan </a:t>
            </a:r>
            <a:r>
              <a:rPr lang="id-ID" altLang="en-US" sz="4000" smtClean="0"/>
              <a:t>Fungsi Biaya </a:t>
            </a:r>
          </a:p>
        </p:txBody>
      </p:sp>
      <p:sp>
        <p:nvSpPr>
          <p:cNvPr id="7171" name="Rectangle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33400" y="1447800"/>
            <a:ext cx="8153400" cy="5192447"/>
          </a:xfrm>
          <a:prstGeom prst="rect">
            <a:avLst/>
          </a:prstGeom>
          <a:blipFill rotWithShape="1">
            <a:blip r:embed="rId2"/>
            <a:stretch>
              <a:fillRect l="-673" t="-82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id-ID">
                <a:noFill/>
              </a:rPr>
              <a:t> </a:t>
            </a:r>
          </a:p>
        </p:txBody>
      </p:sp>
      <p:sp>
        <p:nvSpPr>
          <p:cNvPr id="8196" name="Rectangle 1"/>
          <p:cNvSpPr>
            <a:spLocks noChangeArrowheads="1"/>
          </p:cNvSpPr>
          <p:nvPr/>
        </p:nvSpPr>
        <p:spPr bwMode="auto">
          <a:xfrm>
            <a:off x="4021138" y="2286000"/>
            <a:ext cx="27606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d-ID" sz="1600" b="1" i="1"/>
              <a:t>v = biaya variabel per unit </a:t>
            </a:r>
            <a:endParaRPr lang="id-ID" sz="1600"/>
          </a:p>
        </p:txBody>
      </p:sp>
      <p:grpSp>
        <p:nvGrpSpPr>
          <p:cNvPr id="8197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6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8198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609600" y="1981200"/>
            <a:ext cx="381000" cy="2889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9219" name="Line 4"/>
          <p:cNvSpPr>
            <a:spLocks noChangeShapeType="1"/>
          </p:cNvSpPr>
          <p:nvPr/>
        </p:nvSpPr>
        <p:spPr bwMode="auto">
          <a:xfrm flipV="1">
            <a:off x="914400" y="1981200"/>
            <a:ext cx="46038" cy="312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9220" name="Line 5"/>
          <p:cNvSpPr>
            <a:spLocks noChangeShapeType="1"/>
          </p:cNvSpPr>
          <p:nvPr/>
        </p:nvSpPr>
        <p:spPr bwMode="auto">
          <a:xfrm>
            <a:off x="914400" y="5105400"/>
            <a:ext cx="3505200" cy="46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9221" name="Line 6"/>
          <p:cNvSpPr>
            <a:spLocks noChangeShapeType="1"/>
          </p:cNvSpPr>
          <p:nvPr/>
        </p:nvSpPr>
        <p:spPr bwMode="auto">
          <a:xfrm>
            <a:off x="914400" y="4419600"/>
            <a:ext cx="3124200" cy="46038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609600" y="5029200"/>
            <a:ext cx="38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d-ID" altLang="en-US">
                <a:latin typeface="Tahoma" pitchFamily="34" charset="0"/>
              </a:rPr>
              <a:t>0</a:t>
            </a:r>
          </a:p>
        </p:txBody>
      </p:sp>
      <p:sp>
        <p:nvSpPr>
          <p:cNvPr id="9223" name="Text Box 8"/>
          <p:cNvSpPr txBox="1">
            <a:spLocks noChangeArrowheads="1"/>
          </p:cNvSpPr>
          <p:nvPr/>
        </p:nvSpPr>
        <p:spPr bwMode="auto">
          <a:xfrm>
            <a:off x="609600" y="42672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d-ID" altLang="en-US">
                <a:latin typeface="Tahoma" pitchFamily="34" charset="0"/>
              </a:rPr>
              <a:t>k</a:t>
            </a:r>
          </a:p>
        </p:txBody>
      </p:sp>
      <p:sp>
        <p:nvSpPr>
          <p:cNvPr id="9224" name="Line 9"/>
          <p:cNvSpPr>
            <a:spLocks noChangeShapeType="1"/>
          </p:cNvSpPr>
          <p:nvPr/>
        </p:nvSpPr>
        <p:spPr bwMode="auto">
          <a:xfrm flipV="1">
            <a:off x="914400" y="3124200"/>
            <a:ext cx="3048000" cy="19812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9225" name="Text Box 10"/>
          <p:cNvSpPr txBox="1">
            <a:spLocks noChangeArrowheads="1"/>
          </p:cNvSpPr>
          <p:nvPr/>
        </p:nvSpPr>
        <p:spPr bwMode="auto">
          <a:xfrm>
            <a:off x="3810000" y="2743200"/>
            <a:ext cx="1066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d-ID" altLang="en-US" dirty="0">
                <a:latin typeface="Tahoma" pitchFamily="34" charset="0"/>
              </a:rPr>
              <a:t>VC=vQ</a:t>
            </a:r>
          </a:p>
        </p:txBody>
      </p:sp>
      <p:sp>
        <p:nvSpPr>
          <p:cNvPr id="9226" name="Line 11"/>
          <p:cNvSpPr>
            <a:spLocks noChangeShapeType="1"/>
          </p:cNvSpPr>
          <p:nvPr/>
        </p:nvSpPr>
        <p:spPr bwMode="auto">
          <a:xfrm flipV="1">
            <a:off x="914400" y="2590800"/>
            <a:ext cx="2743200" cy="1828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9227" name="Text Box 12"/>
          <p:cNvSpPr txBox="1">
            <a:spLocks noChangeArrowheads="1"/>
          </p:cNvSpPr>
          <p:nvPr/>
        </p:nvSpPr>
        <p:spPr bwMode="auto">
          <a:xfrm>
            <a:off x="3124200" y="2220913"/>
            <a:ext cx="106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d-ID" altLang="en-US">
                <a:latin typeface="Tahoma" pitchFamily="34" charset="0"/>
              </a:rPr>
              <a:t>C=k+vQ</a:t>
            </a:r>
          </a:p>
        </p:txBody>
      </p:sp>
      <p:sp>
        <p:nvSpPr>
          <p:cNvPr id="9228" name="Text Box 13"/>
          <p:cNvSpPr txBox="1">
            <a:spLocks noChangeArrowheads="1"/>
          </p:cNvSpPr>
          <p:nvPr/>
        </p:nvSpPr>
        <p:spPr bwMode="auto">
          <a:xfrm>
            <a:off x="3505200" y="40528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d-ID" altLang="en-US">
                <a:latin typeface="Tahoma" pitchFamily="34" charset="0"/>
              </a:rPr>
              <a:t>FC=k</a:t>
            </a:r>
          </a:p>
        </p:txBody>
      </p:sp>
      <p:sp>
        <p:nvSpPr>
          <p:cNvPr id="9229" name="Footer Placeholder 4"/>
          <p:cNvSpPr txBox="1">
            <a:spLocks/>
          </p:cNvSpPr>
          <p:nvPr/>
        </p:nvSpPr>
        <p:spPr bwMode="auto">
          <a:xfrm>
            <a:off x="4267200" y="5181600"/>
            <a:ext cx="381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200">
                <a:latin typeface="Constantia" pitchFamily="18" charset="0"/>
              </a:rPr>
              <a:t>Q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914400" y="3429000"/>
            <a:ext cx="236220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14588" y="3429000"/>
            <a:ext cx="0" cy="170021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38213" y="2857500"/>
            <a:ext cx="2338387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76600" y="2857500"/>
            <a:ext cx="0" cy="229393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Left Brace 18"/>
          <p:cNvSpPr/>
          <p:nvPr/>
        </p:nvSpPr>
        <p:spPr>
          <a:xfrm rot="16200000">
            <a:off x="2714625" y="3171825"/>
            <a:ext cx="209550" cy="7620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20" name="Left Brace 19"/>
          <p:cNvSpPr/>
          <p:nvPr/>
        </p:nvSpPr>
        <p:spPr>
          <a:xfrm rot="10800000">
            <a:off x="3276600" y="2857500"/>
            <a:ext cx="180975" cy="5715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9236" name="Footer Placeholder 4"/>
          <p:cNvSpPr txBox="1">
            <a:spLocks/>
          </p:cNvSpPr>
          <p:nvPr/>
        </p:nvSpPr>
        <p:spPr bwMode="auto">
          <a:xfrm>
            <a:off x="2209800" y="5181600"/>
            <a:ext cx="381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200">
                <a:latin typeface="Constantia" pitchFamily="18" charset="0"/>
              </a:rPr>
              <a:t>Q</a:t>
            </a:r>
            <a:r>
              <a:rPr lang="id-ID" altLang="en-US" sz="1200">
                <a:latin typeface="Constantia" pitchFamily="18" charset="0"/>
              </a:rPr>
              <a:t>1</a:t>
            </a:r>
            <a:endParaRPr lang="en-US" altLang="en-US" sz="1200">
              <a:latin typeface="Constantia" pitchFamily="18" charset="0"/>
            </a:endParaRPr>
          </a:p>
        </p:txBody>
      </p:sp>
      <p:sp>
        <p:nvSpPr>
          <p:cNvPr id="9237" name="Footer Placeholder 4"/>
          <p:cNvSpPr txBox="1">
            <a:spLocks/>
          </p:cNvSpPr>
          <p:nvPr/>
        </p:nvSpPr>
        <p:spPr bwMode="auto">
          <a:xfrm>
            <a:off x="3124200" y="5181600"/>
            <a:ext cx="381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200">
                <a:latin typeface="Constantia" pitchFamily="18" charset="0"/>
              </a:rPr>
              <a:t>Q</a:t>
            </a:r>
            <a:r>
              <a:rPr lang="id-ID" altLang="en-US" sz="1200">
                <a:latin typeface="Constantia" pitchFamily="18" charset="0"/>
              </a:rPr>
              <a:t>2</a:t>
            </a:r>
            <a:endParaRPr lang="en-US" altLang="en-US" sz="1200">
              <a:latin typeface="Constantia" pitchFamily="18" charset="0"/>
            </a:endParaRPr>
          </a:p>
        </p:txBody>
      </p:sp>
      <p:sp>
        <p:nvSpPr>
          <p:cNvPr id="9238" name="Footer Placeholder 4"/>
          <p:cNvSpPr txBox="1">
            <a:spLocks/>
          </p:cNvSpPr>
          <p:nvPr/>
        </p:nvSpPr>
        <p:spPr bwMode="auto">
          <a:xfrm>
            <a:off x="2616200" y="3657600"/>
            <a:ext cx="381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300">
                <a:latin typeface="Arial Narrow" pitchFamily="34" charset="0"/>
              </a:rPr>
              <a:t>∆</a:t>
            </a:r>
            <a:r>
              <a:rPr lang="en-US" altLang="en-US" sz="1300">
                <a:latin typeface="Constantia" pitchFamily="18" charset="0"/>
              </a:rPr>
              <a:t>Q</a:t>
            </a:r>
          </a:p>
        </p:txBody>
      </p:sp>
      <p:sp>
        <p:nvSpPr>
          <p:cNvPr id="9239" name="Footer Placeholder 4"/>
          <p:cNvSpPr txBox="1">
            <a:spLocks/>
          </p:cNvSpPr>
          <p:nvPr/>
        </p:nvSpPr>
        <p:spPr bwMode="auto">
          <a:xfrm>
            <a:off x="609600" y="3254375"/>
            <a:ext cx="3810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300">
                <a:latin typeface="Constantia" pitchFamily="18" charset="0"/>
              </a:rPr>
              <a:t>C</a:t>
            </a:r>
            <a:r>
              <a:rPr lang="id-ID" sz="1300">
                <a:latin typeface="Constantia" pitchFamily="18" charset="0"/>
              </a:rPr>
              <a:t>1</a:t>
            </a:r>
            <a:endParaRPr lang="en-US" sz="1300">
              <a:latin typeface="Constantia" pitchFamily="18" charset="0"/>
            </a:endParaRPr>
          </a:p>
        </p:txBody>
      </p:sp>
      <p:sp>
        <p:nvSpPr>
          <p:cNvPr id="9240" name="Footer Placeholder 4"/>
          <p:cNvSpPr txBox="1">
            <a:spLocks/>
          </p:cNvSpPr>
          <p:nvPr/>
        </p:nvSpPr>
        <p:spPr bwMode="auto">
          <a:xfrm>
            <a:off x="609600" y="2667000"/>
            <a:ext cx="3810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300">
                <a:latin typeface="Constantia" pitchFamily="18" charset="0"/>
              </a:rPr>
              <a:t>C</a:t>
            </a:r>
            <a:r>
              <a:rPr lang="id-ID" sz="1300">
                <a:latin typeface="Constantia" pitchFamily="18" charset="0"/>
              </a:rPr>
              <a:t>2</a:t>
            </a:r>
            <a:endParaRPr lang="en-US" sz="1300">
              <a:latin typeface="Constantia" pitchFamily="18" charset="0"/>
            </a:endParaRPr>
          </a:p>
        </p:txBody>
      </p:sp>
      <p:sp>
        <p:nvSpPr>
          <p:cNvPr id="9241" name="Footer Placeholder 4"/>
          <p:cNvSpPr txBox="1">
            <a:spLocks/>
          </p:cNvSpPr>
          <p:nvPr/>
        </p:nvSpPr>
        <p:spPr bwMode="auto">
          <a:xfrm>
            <a:off x="3429000" y="3035300"/>
            <a:ext cx="381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300">
                <a:latin typeface="Arial Narrow" pitchFamily="34" charset="0"/>
              </a:rPr>
              <a:t>∆</a:t>
            </a:r>
            <a:r>
              <a:rPr lang="id-ID" altLang="en-US" sz="1300">
                <a:latin typeface="Constantia" pitchFamily="18" charset="0"/>
              </a:rPr>
              <a:t>C</a:t>
            </a:r>
            <a:endParaRPr lang="en-US" altLang="en-US" sz="1300">
              <a:latin typeface="Constantia" pitchFamily="18" charset="0"/>
            </a:endParaRPr>
          </a:p>
        </p:txBody>
      </p:sp>
      <p:sp>
        <p:nvSpPr>
          <p:cNvPr id="9243" name="Rectangle 2"/>
          <p:cNvSpPr txBox="1">
            <a:spLocks noChangeArrowheads="1"/>
          </p:cNvSpPr>
          <p:nvPr/>
        </p:nvSpPr>
        <p:spPr bwMode="auto">
          <a:xfrm>
            <a:off x="609600" y="533400"/>
            <a:ext cx="8077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5000">
                <a:solidFill>
                  <a:schemeClr val="tx2"/>
                </a:solidFill>
                <a:latin typeface="Calibri" pitchFamily="34" charset="0"/>
              </a:rPr>
              <a:t>Kurva Fungsi Biaya</a:t>
            </a:r>
            <a:endParaRPr lang="id-ID" altLang="en-US" sz="5000">
              <a:solidFill>
                <a:schemeClr val="tx2"/>
              </a:solidFill>
              <a:latin typeface="Calibri" pitchFamily="34" charset="0"/>
            </a:endParaRPr>
          </a:p>
        </p:txBody>
      </p:sp>
      <p:grpSp>
        <p:nvGrpSpPr>
          <p:cNvPr id="9244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29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0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1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9245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953000" y="2336682"/>
                <a:ext cx="4572000" cy="277620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id-ID" sz="2000" b="1" dirty="0" smtClean="0"/>
                  <a:t>Keterangan ;</a:t>
                </a:r>
              </a:p>
              <a:p>
                <a:pPr>
                  <a:spcAft>
                    <a:spcPts val="400"/>
                  </a:spcAft>
                </a:pPr>
                <a:r>
                  <a:rPr lang="id-ID" dirty="0"/>
                  <a:t>FC = biaya tetap</a:t>
                </a:r>
              </a:p>
              <a:p>
                <a:pPr>
                  <a:spcAft>
                    <a:spcPts val="400"/>
                  </a:spcAft>
                </a:pPr>
                <a:r>
                  <a:rPr lang="id-ID" dirty="0"/>
                  <a:t>VC= biaya variabel</a:t>
                </a:r>
              </a:p>
              <a:p>
                <a:pPr>
                  <a:spcAft>
                    <a:spcPts val="400"/>
                  </a:spcAft>
                </a:pPr>
                <a:r>
                  <a:rPr lang="id-ID" dirty="0"/>
                  <a:t>   C = biaya total</a:t>
                </a:r>
              </a:p>
              <a:p>
                <a:pPr>
                  <a:spcAft>
                    <a:spcPts val="400"/>
                  </a:spcAft>
                </a:pPr>
                <a:r>
                  <a:rPr lang="id-ID" dirty="0"/>
                  <a:t>   k = konstanta </a:t>
                </a:r>
              </a:p>
              <a:p>
                <a:pPr>
                  <a:spcAft>
                    <a:spcPts val="1200"/>
                  </a:spcAft>
                </a:pPr>
                <a:r>
                  <a:rPr lang="id-ID" dirty="0"/>
                  <a:t>  v = MC = lereng kurva VC dan kurva C</a:t>
                </a:r>
              </a:p>
              <a:p>
                <a:pPr>
                  <a:spcAft>
                    <a:spcPts val="400"/>
                  </a:spcAft>
                </a:pPr>
                <a:r>
                  <a:rPr lang="en-ID" b="1" dirty="0"/>
                  <a:t>M</a:t>
                </a:r>
                <a:r>
                  <a:rPr lang="id-ID" b="1" dirty="0"/>
                  <a:t>C </a:t>
                </a:r>
                <a:r>
                  <a:rPr lang="en-ID" b="1" dirty="0"/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ID" sz="2000" b="1" i="0">
                            <a:latin typeface="Cambria Math"/>
                          </a:rPr>
                          <m:t>𝚫</m:t>
                        </m:r>
                        <m:r>
                          <a:rPr lang="id-ID" sz="2000" b="1" i="0" smtClean="0">
                            <a:latin typeface="Cambria Math"/>
                          </a:rPr>
                          <m:t>𝐓𝐂</m:t>
                        </m:r>
                      </m:num>
                      <m:den>
                        <m:r>
                          <a:rPr lang="en-ID" sz="2000" b="1" i="0">
                            <a:latin typeface="Cambria Math"/>
                          </a:rPr>
                          <m:t>𝚫</m:t>
                        </m:r>
                        <m:r>
                          <a:rPr lang="en-ID" sz="2000" b="1" i="0">
                            <a:latin typeface="Cambria Math"/>
                          </a:rPr>
                          <m:t> </m:t>
                        </m:r>
                        <m:r>
                          <a:rPr lang="en-ID" sz="2000" b="1" i="0">
                            <a:latin typeface="Cambria Math"/>
                          </a:rPr>
                          <m:t>𝐐</m:t>
                        </m:r>
                      </m:den>
                    </m:f>
                  </m:oMath>
                </a14:m>
                <a:r>
                  <a:rPr lang="en-ID" sz="2000" b="1" dirty="0"/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>
                            <a:latin typeface="Cambria Math"/>
                          </a:rPr>
                          <m:t>𝐓𝐂𝟐</m:t>
                        </m:r>
                        <m:r>
                          <a:rPr lang="en-US" sz="2000" b="1" i="1">
                            <a:latin typeface="Cambria Math"/>
                          </a:rPr>
                          <m:t>−</m:t>
                        </m:r>
                        <m:r>
                          <a:rPr lang="en-US" sz="2000" b="1" i="1">
                            <a:latin typeface="Cambria Math"/>
                          </a:rPr>
                          <m:t>𝐓𝐂𝟏</m:t>
                        </m:r>
                      </m:num>
                      <m:den>
                        <m:r>
                          <a:rPr lang="en-US" sz="2000" b="1" i="1">
                            <a:latin typeface="Cambria Math"/>
                          </a:rPr>
                          <m:t>𝐐𝟐</m:t>
                        </m:r>
                        <m:r>
                          <a:rPr lang="en-US" sz="2000" b="1" i="1">
                            <a:latin typeface="Cambria Math"/>
                          </a:rPr>
                          <m:t>−</m:t>
                        </m:r>
                        <m:r>
                          <a:rPr lang="en-US" sz="2000" b="1" i="1">
                            <a:latin typeface="Cambria Math"/>
                          </a:rPr>
                          <m:t>𝐐𝟏</m:t>
                        </m:r>
                      </m:den>
                    </m:f>
                  </m:oMath>
                </a14:m>
                <a:endParaRPr lang="id-ID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2336682"/>
                <a:ext cx="4572000" cy="2776209"/>
              </a:xfrm>
              <a:prstGeom prst="rect">
                <a:avLst/>
              </a:prstGeom>
              <a:blipFill rotWithShape="1">
                <a:blip r:embed="rId2"/>
                <a:stretch>
                  <a:fillRect l="-1467" t="-877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53400" cy="590550"/>
          </a:xfrm>
        </p:spPr>
        <p:txBody>
          <a:bodyPr/>
          <a:lstStyle/>
          <a:p>
            <a:pPr eaLnBrk="1" hangingPunct="1"/>
            <a:r>
              <a:rPr lang="en-US" altLang="en-US" smtClean="0"/>
              <a:t>Contoh Soal </a:t>
            </a:r>
            <a:r>
              <a:rPr lang="id-ID" altLang="en-US" smtClean="0"/>
              <a:t>1 </a:t>
            </a:r>
            <a:r>
              <a:rPr lang="en-US" altLang="en-US" smtClean="0"/>
              <a:t>: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382000" cy="1981200"/>
          </a:xfrm>
        </p:spPr>
        <p:txBody>
          <a:bodyPr/>
          <a:lstStyle/>
          <a:p>
            <a:pPr algn="just" eaLnBrk="1" hangingPunct="1">
              <a:defRPr/>
            </a:pP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tetap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dikeluarkan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20.000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sedangkan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variabelnya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ditunjukkan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persamaan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VC =</a:t>
            </a:r>
            <a:r>
              <a:rPr lang="id-ID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100 Q.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Tunjukkan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persamaan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kurva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totalnya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!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Berapa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total yang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dikeluarkan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memproduksi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500 unit </a:t>
            </a:r>
            <a:r>
              <a:rPr lang="en-US" altLang="en-US" sz="2200" dirty="0" err="1" smtClean="0"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?</a:t>
            </a:r>
          </a:p>
          <a:p>
            <a:pPr marL="273050" lvl="1" indent="-273050" eaLnBrk="1" hangingPunct="1">
              <a:buClr>
                <a:srgbClr val="0BD0D9"/>
              </a:buClr>
              <a:buSzPct val="95000"/>
              <a:defRPr/>
            </a:pPr>
            <a:r>
              <a:rPr lang="en-US" altLang="en-US" sz="2800" dirty="0" err="1">
                <a:solidFill>
                  <a:srgbClr val="04617B"/>
                </a:solidFill>
                <a:latin typeface="Calibri"/>
              </a:rPr>
              <a:t>Penyelesaian</a:t>
            </a:r>
            <a:r>
              <a:rPr lang="id-ID" altLang="en-US" sz="2800" dirty="0">
                <a:solidFill>
                  <a:srgbClr val="04617B"/>
                </a:solidFill>
                <a:latin typeface="Calibri"/>
              </a:rPr>
              <a:t> :</a:t>
            </a:r>
            <a:endParaRPr lang="en-US" alt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en-US" altLang="en-US" dirty="0" smtClean="0"/>
          </a:p>
        </p:txBody>
      </p:sp>
      <p:graphicFrame>
        <p:nvGraphicFramePr>
          <p:cNvPr id="10244" name="Object 1"/>
          <p:cNvGraphicFramePr>
            <a:graphicFrameLocks noChangeAspect="1"/>
          </p:cNvGraphicFramePr>
          <p:nvPr/>
        </p:nvGraphicFramePr>
        <p:xfrm>
          <a:off x="4572000" y="2971800"/>
          <a:ext cx="4419600" cy="350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8" name="Document" r:id="rId4" imgW="3560283" imgH="2644602" progId="Word.Document.12">
                  <p:embed/>
                </p:oleObj>
              </mc:Choice>
              <mc:Fallback>
                <p:oleObj name="Document" r:id="rId4" imgW="3560283" imgH="2644602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971800"/>
                        <a:ext cx="4419600" cy="350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Content Placeholder 2"/>
          <p:cNvSpPr txBox="1">
            <a:spLocks/>
          </p:cNvSpPr>
          <p:nvPr/>
        </p:nvSpPr>
        <p:spPr bwMode="auto">
          <a:xfrm>
            <a:off x="533400" y="3657600"/>
            <a:ext cx="441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FC = 20.000    VC = 100 Q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C = FC + VC  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C = 20.000 +  100 Q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en-US" altLang="en-US" sz="2400" dirty="0" err="1"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 Q = 500, 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C = 20.000 + 100(500) = 70.000</a:t>
            </a:r>
          </a:p>
          <a:p>
            <a:pPr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endParaRPr lang="en-US" altLang="en-US" sz="2600" dirty="0">
              <a:latin typeface="Constantia" pitchFamily="18" charset="0"/>
            </a:endParaRPr>
          </a:p>
        </p:txBody>
      </p:sp>
      <p:grpSp>
        <p:nvGrpSpPr>
          <p:cNvPr id="10246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11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3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0247" name="Text Box 21"/>
          <p:cNvSpPr txBox="1">
            <a:spLocks noChangeArrowheads="1"/>
          </p:cNvSpPr>
          <p:nvPr/>
        </p:nvSpPr>
        <p:spPr bwMode="auto">
          <a:xfrm>
            <a:off x="8232775" y="6078538"/>
            <a:ext cx="225425" cy="2460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3000"/>
              </a:lnSpc>
            </a:pPr>
            <a:r>
              <a:rPr lang="id-ID" sz="1400" b="1">
                <a:latin typeface="Calibri" pitchFamily="34" charset="0"/>
                <a:cs typeface="Times New Roman" pitchFamily="18" charset="0"/>
              </a:rPr>
              <a:t>Q</a:t>
            </a:r>
          </a:p>
        </p:txBody>
      </p:sp>
      <p:sp>
        <p:nvSpPr>
          <p:cNvPr id="10248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object 2"/>
          <p:cNvGrpSpPr>
            <a:grpSpLocks/>
          </p:cNvGrpSpPr>
          <p:nvPr/>
        </p:nvGrpSpPr>
        <p:grpSpPr bwMode="auto">
          <a:xfrm>
            <a:off x="5164138" y="0"/>
            <a:ext cx="3321050" cy="6856413"/>
            <a:chOff x="10568940" y="0"/>
            <a:chExt cx="6400800" cy="10285730"/>
          </a:xfrm>
        </p:grpSpPr>
        <p:sp>
          <p:nvSpPr>
            <p:cNvPr id="11270" name="object 3"/>
            <p:cNvSpPr>
              <a:spLocks/>
            </p:cNvSpPr>
            <p:nvPr/>
          </p:nvSpPr>
          <p:spPr bwMode="auto">
            <a:xfrm>
              <a:off x="10568940" y="0"/>
              <a:ext cx="6400800" cy="10285730"/>
            </a:xfrm>
            <a:custGeom>
              <a:avLst/>
              <a:gdLst>
                <a:gd name="T0" fmla="*/ 6400800 w 6400800"/>
                <a:gd name="T1" fmla="*/ 0 h 10285730"/>
                <a:gd name="T2" fmla="*/ 0 w 6400800"/>
                <a:gd name="T3" fmla="*/ 0 h 10285730"/>
                <a:gd name="T4" fmla="*/ 0 w 6400800"/>
                <a:gd name="T5" fmla="*/ 10285476 h 10285730"/>
                <a:gd name="T6" fmla="*/ 6400800 w 6400800"/>
                <a:gd name="T7" fmla="*/ 10285476 h 10285730"/>
                <a:gd name="T8" fmla="*/ 6400800 w 6400800"/>
                <a:gd name="T9" fmla="*/ 0 h 102857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00800" h="10285730">
                  <a:moveTo>
                    <a:pt x="6400800" y="0"/>
                  </a:moveTo>
                  <a:lnTo>
                    <a:pt x="0" y="0"/>
                  </a:lnTo>
                  <a:lnTo>
                    <a:pt x="0" y="10285476"/>
                  </a:lnTo>
                  <a:lnTo>
                    <a:pt x="6400800" y="10285476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A2E411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11271" name="object 4"/>
            <p:cNvSpPr>
              <a:spLocks/>
            </p:cNvSpPr>
            <p:nvPr/>
          </p:nvSpPr>
          <p:spPr bwMode="auto">
            <a:xfrm>
              <a:off x="13015341" y="2778251"/>
              <a:ext cx="1507490" cy="2442845"/>
            </a:xfrm>
            <a:custGeom>
              <a:avLst/>
              <a:gdLst>
                <a:gd name="T0" fmla="*/ 594201 w 1507490"/>
                <a:gd name="T1" fmla="*/ 5603 h 2442845"/>
                <a:gd name="T2" fmla="*/ 443430 w 1507490"/>
                <a:gd name="T3" fmla="*/ 34139 h 2442845"/>
                <a:gd name="T4" fmla="*/ 309753 w 1507490"/>
                <a:gd name="T5" fmla="*/ 77216 h 2442845"/>
                <a:gd name="T6" fmla="*/ 172085 w 1507490"/>
                <a:gd name="T7" fmla="*/ 143255 h 2442845"/>
                <a:gd name="T8" fmla="*/ 58404 w 1507490"/>
                <a:gd name="T9" fmla="*/ 242300 h 2442845"/>
                <a:gd name="T10" fmla="*/ 44703 w 1507490"/>
                <a:gd name="T11" fmla="*/ 340487 h 2442845"/>
                <a:gd name="T12" fmla="*/ 59055 w 1507490"/>
                <a:gd name="T13" fmla="*/ 452120 h 2442845"/>
                <a:gd name="T14" fmla="*/ 148407 w 1507490"/>
                <a:gd name="T15" fmla="*/ 465955 h 2442845"/>
                <a:gd name="T16" fmla="*/ 287528 w 1507490"/>
                <a:gd name="T17" fmla="*/ 383285 h 2442845"/>
                <a:gd name="T18" fmla="*/ 405596 w 1507490"/>
                <a:gd name="T19" fmla="*/ 330600 h 2442845"/>
                <a:gd name="T20" fmla="*/ 549814 w 1507490"/>
                <a:gd name="T21" fmla="*/ 290734 h 2442845"/>
                <a:gd name="T22" fmla="*/ 709368 w 1507490"/>
                <a:gd name="T23" fmla="*/ 284805 h 2442845"/>
                <a:gd name="T24" fmla="*/ 837438 w 1507490"/>
                <a:gd name="T25" fmla="*/ 314451 h 2442845"/>
                <a:gd name="T26" fmla="*/ 965200 w 1507490"/>
                <a:gd name="T27" fmla="*/ 399923 h 2442845"/>
                <a:gd name="T28" fmla="*/ 1054665 w 1507490"/>
                <a:gd name="T29" fmla="*/ 561863 h 2442845"/>
                <a:gd name="T30" fmla="*/ 1069721 w 1507490"/>
                <a:gd name="T31" fmla="*/ 677164 h 2442845"/>
                <a:gd name="T32" fmla="*/ 1060023 w 1507490"/>
                <a:gd name="T33" fmla="*/ 803447 h 2442845"/>
                <a:gd name="T34" fmla="*/ 1025890 w 1507490"/>
                <a:gd name="T35" fmla="*/ 944610 h 2442845"/>
                <a:gd name="T36" fmla="*/ 961116 w 1507490"/>
                <a:gd name="T37" fmla="*/ 1088939 h 2442845"/>
                <a:gd name="T38" fmla="*/ 887339 w 1507490"/>
                <a:gd name="T39" fmla="*/ 1210695 h 2442845"/>
                <a:gd name="T40" fmla="*/ 799149 w 1507490"/>
                <a:gd name="T41" fmla="*/ 1333079 h 2442845"/>
                <a:gd name="T42" fmla="*/ 708120 w 1507490"/>
                <a:gd name="T43" fmla="*/ 1443196 h 2442845"/>
                <a:gd name="T44" fmla="*/ 598552 w 1507490"/>
                <a:gd name="T45" fmla="*/ 1563278 h 2442845"/>
                <a:gd name="T46" fmla="*/ 65784 w 1507490"/>
                <a:gd name="T47" fmla="*/ 2112254 h 2442845"/>
                <a:gd name="T48" fmla="*/ 2921 w 1507490"/>
                <a:gd name="T49" fmla="*/ 2237994 h 2442845"/>
                <a:gd name="T50" fmla="*/ 424 w 1507490"/>
                <a:gd name="T51" fmla="*/ 2322794 h 2442845"/>
                <a:gd name="T52" fmla="*/ 60578 w 1507490"/>
                <a:gd name="T53" fmla="*/ 2436114 h 2442845"/>
                <a:gd name="T54" fmla="*/ 1473594 w 1507490"/>
                <a:gd name="T55" fmla="*/ 2429551 h 2442845"/>
                <a:gd name="T56" fmla="*/ 1506982 w 1507490"/>
                <a:gd name="T57" fmla="*/ 2304923 h 2442845"/>
                <a:gd name="T58" fmla="*/ 1487424 w 1507490"/>
                <a:gd name="T59" fmla="*/ 2204466 h 2442845"/>
                <a:gd name="T60" fmla="*/ 768350 w 1507490"/>
                <a:gd name="T61" fmla="*/ 1772920 h 2442845"/>
                <a:gd name="T62" fmla="*/ 884882 w 1507490"/>
                <a:gd name="T63" fmla="*/ 1650127 h 2442845"/>
                <a:gd name="T64" fmla="*/ 986690 w 1507490"/>
                <a:gd name="T65" fmla="*/ 1536181 h 2442845"/>
                <a:gd name="T66" fmla="*/ 1073795 w 1507490"/>
                <a:gd name="T67" fmla="*/ 1431082 h 2442845"/>
                <a:gd name="T68" fmla="*/ 1165971 w 1507490"/>
                <a:gd name="T69" fmla="*/ 1307474 h 2442845"/>
                <a:gd name="T70" fmla="*/ 1247657 w 1507490"/>
                <a:gd name="T71" fmla="*/ 1180721 h 2442845"/>
                <a:gd name="T72" fmla="*/ 1314805 w 1507490"/>
                <a:gd name="T73" fmla="*/ 1049791 h 2442845"/>
                <a:gd name="T74" fmla="*/ 1366697 w 1507490"/>
                <a:gd name="T75" fmla="*/ 901365 h 2442845"/>
                <a:gd name="T76" fmla="*/ 1389802 w 1507490"/>
                <a:gd name="T77" fmla="*/ 763122 h 2442845"/>
                <a:gd name="T78" fmla="*/ 1397127 w 1507490"/>
                <a:gd name="T79" fmla="*/ 625094 h 2442845"/>
                <a:gd name="T80" fmla="*/ 1381765 w 1507490"/>
                <a:gd name="T81" fmla="*/ 476394 h 2442845"/>
                <a:gd name="T82" fmla="*/ 1335570 w 1507490"/>
                <a:gd name="T83" fmla="*/ 338984 h 2442845"/>
                <a:gd name="T84" fmla="*/ 1257947 w 1507490"/>
                <a:gd name="T85" fmla="*/ 219490 h 2442845"/>
                <a:gd name="T86" fmla="*/ 1148720 w 1507490"/>
                <a:gd name="T87" fmla="*/ 121513 h 2442845"/>
                <a:gd name="T88" fmla="*/ 1007491 w 1507490"/>
                <a:gd name="T89" fmla="*/ 49275 h 2442845"/>
                <a:gd name="T90" fmla="*/ 865362 w 1507490"/>
                <a:gd name="T91" fmla="*/ 12303 h 2442845"/>
                <a:gd name="T92" fmla="*/ 701421 w 1507490"/>
                <a:gd name="T93" fmla="*/ 0 h 244284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507490" h="2442845">
                  <a:moveTo>
                    <a:pt x="701421" y="0"/>
                  </a:moveTo>
                  <a:lnTo>
                    <a:pt x="647180" y="1402"/>
                  </a:lnTo>
                  <a:lnTo>
                    <a:pt x="594201" y="5603"/>
                  </a:lnTo>
                  <a:lnTo>
                    <a:pt x="542508" y="12590"/>
                  </a:lnTo>
                  <a:lnTo>
                    <a:pt x="492125" y="22351"/>
                  </a:lnTo>
                  <a:lnTo>
                    <a:pt x="443430" y="34139"/>
                  </a:lnTo>
                  <a:lnTo>
                    <a:pt x="396795" y="47212"/>
                  </a:lnTo>
                  <a:lnTo>
                    <a:pt x="352232" y="61571"/>
                  </a:lnTo>
                  <a:lnTo>
                    <a:pt x="309753" y="77216"/>
                  </a:lnTo>
                  <a:lnTo>
                    <a:pt x="270150" y="93553"/>
                  </a:lnTo>
                  <a:lnTo>
                    <a:pt x="234013" y="109997"/>
                  </a:lnTo>
                  <a:lnTo>
                    <a:pt x="172085" y="143255"/>
                  </a:lnTo>
                  <a:lnTo>
                    <a:pt x="125396" y="173259"/>
                  </a:lnTo>
                  <a:lnTo>
                    <a:pt x="84707" y="205601"/>
                  </a:lnTo>
                  <a:lnTo>
                    <a:pt x="58404" y="242300"/>
                  </a:lnTo>
                  <a:lnTo>
                    <a:pt x="47674" y="282190"/>
                  </a:lnTo>
                  <a:lnTo>
                    <a:pt x="44823" y="326961"/>
                  </a:lnTo>
                  <a:lnTo>
                    <a:pt x="44703" y="340487"/>
                  </a:lnTo>
                  <a:lnTo>
                    <a:pt x="44942" y="359320"/>
                  </a:lnTo>
                  <a:lnTo>
                    <a:pt x="48514" y="407416"/>
                  </a:lnTo>
                  <a:lnTo>
                    <a:pt x="59055" y="452120"/>
                  </a:lnTo>
                  <a:lnTo>
                    <a:pt x="91440" y="483743"/>
                  </a:lnTo>
                  <a:lnTo>
                    <a:pt x="100330" y="483743"/>
                  </a:lnTo>
                  <a:lnTo>
                    <a:pt x="148407" y="465955"/>
                  </a:lnTo>
                  <a:lnTo>
                    <a:pt x="195391" y="435953"/>
                  </a:lnTo>
                  <a:lnTo>
                    <a:pt x="223218" y="419084"/>
                  </a:lnTo>
                  <a:lnTo>
                    <a:pt x="287528" y="383285"/>
                  </a:lnTo>
                  <a:lnTo>
                    <a:pt x="324010" y="364994"/>
                  </a:lnTo>
                  <a:lnTo>
                    <a:pt x="363362" y="347440"/>
                  </a:lnTo>
                  <a:lnTo>
                    <a:pt x="405596" y="330600"/>
                  </a:lnTo>
                  <a:lnTo>
                    <a:pt x="450723" y="314451"/>
                  </a:lnTo>
                  <a:lnTo>
                    <a:pt x="498780" y="300616"/>
                  </a:lnTo>
                  <a:lnTo>
                    <a:pt x="549814" y="290734"/>
                  </a:lnTo>
                  <a:lnTo>
                    <a:pt x="603849" y="284805"/>
                  </a:lnTo>
                  <a:lnTo>
                    <a:pt x="660907" y="282828"/>
                  </a:lnTo>
                  <a:lnTo>
                    <a:pt x="709368" y="284805"/>
                  </a:lnTo>
                  <a:lnTo>
                    <a:pt x="754935" y="290734"/>
                  </a:lnTo>
                  <a:lnTo>
                    <a:pt x="797621" y="300616"/>
                  </a:lnTo>
                  <a:lnTo>
                    <a:pt x="837438" y="314451"/>
                  </a:lnTo>
                  <a:lnTo>
                    <a:pt x="874224" y="331646"/>
                  </a:lnTo>
                  <a:lnTo>
                    <a:pt x="907796" y="351615"/>
                  </a:lnTo>
                  <a:lnTo>
                    <a:pt x="965200" y="399923"/>
                  </a:lnTo>
                  <a:lnTo>
                    <a:pt x="1010062" y="458343"/>
                  </a:lnTo>
                  <a:lnTo>
                    <a:pt x="1042924" y="525526"/>
                  </a:lnTo>
                  <a:lnTo>
                    <a:pt x="1054665" y="561863"/>
                  </a:lnTo>
                  <a:lnTo>
                    <a:pt x="1063037" y="599249"/>
                  </a:lnTo>
                  <a:lnTo>
                    <a:pt x="1068052" y="637682"/>
                  </a:lnTo>
                  <a:lnTo>
                    <a:pt x="1069721" y="677164"/>
                  </a:lnTo>
                  <a:lnTo>
                    <a:pt x="1068647" y="717861"/>
                  </a:lnTo>
                  <a:lnTo>
                    <a:pt x="1065418" y="759952"/>
                  </a:lnTo>
                  <a:lnTo>
                    <a:pt x="1060023" y="803447"/>
                  </a:lnTo>
                  <a:lnTo>
                    <a:pt x="1052449" y="848359"/>
                  </a:lnTo>
                  <a:lnTo>
                    <a:pt x="1041521" y="895193"/>
                  </a:lnTo>
                  <a:lnTo>
                    <a:pt x="1025890" y="944610"/>
                  </a:lnTo>
                  <a:lnTo>
                    <a:pt x="1005568" y="996574"/>
                  </a:lnTo>
                  <a:lnTo>
                    <a:pt x="980567" y="1051052"/>
                  </a:lnTo>
                  <a:lnTo>
                    <a:pt x="961116" y="1088939"/>
                  </a:lnTo>
                  <a:lnTo>
                    <a:pt x="939089" y="1128178"/>
                  </a:lnTo>
                  <a:lnTo>
                    <a:pt x="914495" y="1168765"/>
                  </a:lnTo>
                  <a:lnTo>
                    <a:pt x="887339" y="1210695"/>
                  </a:lnTo>
                  <a:lnTo>
                    <a:pt x="857629" y="1253966"/>
                  </a:lnTo>
                  <a:lnTo>
                    <a:pt x="825373" y="1298575"/>
                  </a:lnTo>
                  <a:lnTo>
                    <a:pt x="799149" y="1333079"/>
                  </a:lnTo>
                  <a:lnTo>
                    <a:pt x="770866" y="1368682"/>
                  </a:lnTo>
                  <a:lnTo>
                    <a:pt x="740523" y="1405387"/>
                  </a:lnTo>
                  <a:lnTo>
                    <a:pt x="708120" y="1443196"/>
                  </a:lnTo>
                  <a:lnTo>
                    <a:pt x="673657" y="1482112"/>
                  </a:lnTo>
                  <a:lnTo>
                    <a:pt x="637135" y="1522138"/>
                  </a:lnTo>
                  <a:lnTo>
                    <a:pt x="598552" y="1563278"/>
                  </a:lnTo>
                  <a:lnTo>
                    <a:pt x="557911" y="1605534"/>
                  </a:lnTo>
                  <a:lnTo>
                    <a:pt x="76707" y="2100326"/>
                  </a:lnTo>
                  <a:lnTo>
                    <a:pt x="65784" y="2112254"/>
                  </a:lnTo>
                  <a:lnTo>
                    <a:pt x="39370" y="2145919"/>
                  </a:lnTo>
                  <a:lnTo>
                    <a:pt x="15367" y="2188718"/>
                  </a:lnTo>
                  <a:lnTo>
                    <a:pt x="2921" y="2237994"/>
                  </a:lnTo>
                  <a:lnTo>
                    <a:pt x="188" y="2285142"/>
                  </a:lnTo>
                  <a:lnTo>
                    <a:pt x="0" y="2303145"/>
                  </a:lnTo>
                  <a:lnTo>
                    <a:pt x="424" y="2322794"/>
                  </a:lnTo>
                  <a:lnTo>
                    <a:pt x="6603" y="2371979"/>
                  </a:lnTo>
                  <a:lnTo>
                    <a:pt x="27051" y="2414778"/>
                  </a:lnTo>
                  <a:lnTo>
                    <a:pt x="60578" y="2436114"/>
                  </a:lnTo>
                  <a:lnTo>
                    <a:pt x="106045" y="2442591"/>
                  </a:lnTo>
                  <a:lnTo>
                    <a:pt x="1436243" y="2442591"/>
                  </a:lnTo>
                  <a:lnTo>
                    <a:pt x="1473594" y="2429551"/>
                  </a:lnTo>
                  <a:lnTo>
                    <a:pt x="1496710" y="2388473"/>
                  </a:lnTo>
                  <a:lnTo>
                    <a:pt x="1504303" y="2351035"/>
                  </a:lnTo>
                  <a:lnTo>
                    <a:pt x="1506982" y="2304923"/>
                  </a:lnTo>
                  <a:lnTo>
                    <a:pt x="1506676" y="2288756"/>
                  </a:lnTo>
                  <a:lnTo>
                    <a:pt x="1502282" y="2246376"/>
                  </a:lnTo>
                  <a:lnTo>
                    <a:pt x="1487424" y="2204466"/>
                  </a:lnTo>
                  <a:lnTo>
                    <a:pt x="1456162" y="2175779"/>
                  </a:lnTo>
                  <a:lnTo>
                    <a:pt x="386969" y="2171065"/>
                  </a:lnTo>
                  <a:lnTo>
                    <a:pt x="768350" y="1772920"/>
                  </a:lnTo>
                  <a:lnTo>
                    <a:pt x="808831" y="1731006"/>
                  </a:lnTo>
                  <a:lnTo>
                    <a:pt x="847675" y="1690075"/>
                  </a:lnTo>
                  <a:lnTo>
                    <a:pt x="884882" y="1650127"/>
                  </a:lnTo>
                  <a:lnTo>
                    <a:pt x="920453" y="1611162"/>
                  </a:lnTo>
                  <a:lnTo>
                    <a:pt x="954389" y="1573180"/>
                  </a:lnTo>
                  <a:lnTo>
                    <a:pt x="986690" y="1536181"/>
                  </a:lnTo>
                  <a:lnTo>
                    <a:pt x="1017358" y="1500165"/>
                  </a:lnTo>
                  <a:lnTo>
                    <a:pt x="1046392" y="1465132"/>
                  </a:lnTo>
                  <a:lnTo>
                    <a:pt x="1073795" y="1431082"/>
                  </a:lnTo>
                  <a:lnTo>
                    <a:pt x="1099566" y="1398015"/>
                  </a:lnTo>
                  <a:lnTo>
                    <a:pt x="1133965" y="1352140"/>
                  </a:lnTo>
                  <a:lnTo>
                    <a:pt x="1165971" y="1307474"/>
                  </a:lnTo>
                  <a:lnTo>
                    <a:pt x="1195587" y="1264018"/>
                  </a:lnTo>
                  <a:lnTo>
                    <a:pt x="1222815" y="1221768"/>
                  </a:lnTo>
                  <a:lnTo>
                    <a:pt x="1247657" y="1180721"/>
                  </a:lnTo>
                  <a:lnTo>
                    <a:pt x="1270116" y="1140877"/>
                  </a:lnTo>
                  <a:lnTo>
                    <a:pt x="1290193" y="1102233"/>
                  </a:lnTo>
                  <a:lnTo>
                    <a:pt x="1314805" y="1049791"/>
                  </a:lnTo>
                  <a:lnTo>
                    <a:pt x="1335760" y="998836"/>
                  </a:lnTo>
                  <a:lnTo>
                    <a:pt x="1353057" y="949363"/>
                  </a:lnTo>
                  <a:lnTo>
                    <a:pt x="1366697" y="901365"/>
                  </a:lnTo>
                  <a:lnTo>
                    <a:pt x="1376680" y="854837"/>
                  </a:lnTo>
                  <a:lnTo>
                    <a:pt x="1384073" y="809010"/>
                  </a:lnTo>
                  <a:lnTo>
                    <a:pt x="1389802" y="763122"/>
                  </a:lnTo>
                  <a:lnTo>
                    <a:pt x="1393879" y="717174"/>
                  </a:lnTo>
                  <a:lnTo>
                    <a:pt x="1396317" y="671164"/>
                  </a:lnTo>
                  <a:lnTo>
                    <a:pt x="1397127" y="625094"/>
                  </a:lnTo>
                  <a:lnTo>
                    <a:pt x="1395420" y="574330"/>
                  </a:lnTo>
                  <a:lnTo>
                    <a:pt x="1390299" y="524761"/>
                  </a:lnTo>
                  <a:lnTo>
                    <a:pt x="1381765" y="476394"/>
                  </a:lnTo>
                  <a:lnTo>
                    <a:pt x="1369816" y="429233"/>
                  </a:lnTo>
                  <a:lnTo>
                    <a:pt x="1354455" y="383285"/>
                  </a:lnTo>
                  <a:lnTo>
                    <a:pt x="1335570" y="338984"/>
                  </a:lnTo>
                  <a:lnTo>
                    <a:pt x="1313199" y="296913"/>
                  </a:lnTo>
                  <a:lnTo>
                    <a:pt x="1287328" y="257080"/>
                  </a:lnTo>
                  <a:lnTo>
                    <a:pt x="1257947" y="219490"/>
                  </a:lnTo>
                  <a:lnTo>
                    <a:pt x="1225042" y="184150"/>
                  </a:lnTo>
                  <a:lnTo>
                    <a:pt x="1188664" y="151383"/>
                  </a:lnTo>
                  <a:lnTo>
                    <a:pt x="1148720" y="121513"/>
                  </a:lnTo>
                  <a:lnTo>
                    <a:pt x="1105209" y="94538"/>
                  </a:lnTo>
                  <a:lnTo>
                    <a:pt x="1058133" y="70459"/>
                  </a:lnTo>
                  <a:lnTo>
                    <a:pt x="1007491" y="49275"/>
                  </a:lnTo>
                  <a:lnTo>
                    <a:pt x="962532" y="34204"/>
                  </a:lnTo>
                  <a:lnTo>
                    <a:pt x="915157" y="21881"/>
                  </a:lnTo>
                  <a:lnTo>
                    <a:pt x="865362" y="12303"/>
                  </a:lnTo>
                  <a:lnTo>
                    <a:pt x="813143" y="5465"/>
                  </a:lnTo>
                  <a:lnTo>
                    <a:pt x="758497" y="1365"/>
                  </a:lnTo>
                  <a:lnTo>
                    <a:pt x="701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213350" y="3701534"/>
            <a:ext cx="3244850" cy="1114818"/>
          </a:xfrm>
          <a:extLst/>
        </p:spPr>
        <p:txBody>
          <a:bodyPr tIns="6756" rtlCol="0">
            <a:spAutoFit/>
          </a:bodyPr>
          <a:lstStyle/>
          <a:p>
            <a:pPr marL="7112" algn="ctr">
              <a:spcBef>
                <a:spcPts val="53"/>
              </a:spcBef>
              <a:defRPr/>
            </a:pPr>
            <a:r>
              <a:rPr sz="3600" b="1" spc="-6" dirty="0" smtClean="0">
                <a:solidFill>
                  <a:srgbClr val="FF0000"/>
                </a:solidFill>
                <a:latin typeface="Times New Roman"/>
                <a:cs typeface="Times New Roman"/>
              </a:rPr>
              <a:t>FUNGSI PENERIMAAN</a:t>
            </a:r>
            <a:endParaRPr sz="36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268" name="object 6"/>
          <p:cNvSpPr>
            <a:spLocks/>
          </p:cNvSpPr>
          <p:nvPr/>
        </p:nvSpPr>
        <p:spPr bwMode="auto">
          <a:xfrm>
            <a:off x="4191000" y="5561013"/>
            <a:ext cx="973138" cy="1296987"/>
          </a:xfrm>
          <a:custGeom>
            <a:avLst/>
            <a:gdLst>
              <a:gd name="T0" fmla="*/ 20 w 1945004"/>
              <a:gd name="T1" fmla="*/ 2985 h 1944370"/>
              <a:gd name="T2" fmla="*/ 0 w 1945004"/>
              <a:gd name="T3" fmla="*/ 2985 h 1944370"/>
              <a:gd name="T4" fmla="*/ 0 w 1945004"/>
              <a:gd name="T5" fmla="*/ 4477 h 1944370"/>
              <a:gd name="T6" fmla="*/ 20 w 1945004"/>
              <a:gd name="T7" fmla="*/ 4477 h 1944370"/>
              <a:gd name="T8" fmla="*/ 20 w 1945004"/>
              <a:gd name="T9" fmla="*/ 2985 h 1944370"/>
              <a:gd name="T10" fmla="*/ 40 w 1945004"/>
              <a:gd name="T11" fmla="*/ 1492 h 1944370"/>
              <a:gd name="T12" fmla="*/ 20 w 1945004"/>
              <a:gd name="T13" fmla="*/ 1492 h 1944370"/>
              <a:gd name="T14" fmla="*/ 20 w 1945004"/>
              <a:gd name="T15" fmla="*/ 2985 h 1944370"/>
              <a:gd name="T16" fmla="*/ 40 w 1945004"/>
              <a:gd name="T17" fmla="*/ 2985 h 1944370"/>
              <a:gd name="T18" fmla="*/ 40 w 1945004"/>
              <a:gd name="T19" fmla="*/ 1492 h 1944370"/>
              <a:gd name="T20" fmla="*/ 60 w 1945004"/>
              <a:gd name="T21" fmla="*/ 2985 h 1944370"/>
              <a:gd name="T22" fmla="*/ 40 w 1945004"/>
              <a:gd name="T23" fmla="*/ 2985 h 1944370"/>
              <a:gd name="T24" fmla="*/ 40 w 1945004"/>
              <a:gd name="T25" fmla="*/ 4477 h 1944370"/>
              <a:gd name="T26" fmla="*/ 60 w 1945004"/>
              <a:gd name="T27" fmla="*/ 4477 h 1944370"/>
              <a:gd name="T28" fmla="*/ 60 w 1945004"/>
              <a:gd name="T29" fmla="*/ 2985 h 1944370"/>
              <a:gd name="T30" fmla="*/ 60 w 1945004"/>
              <a:gd name="T31" fmla="*/ 0 h 1944370"/>
              <a:gd name="T32" fmla="*/ 40 w 1945004"/>
              <a:gd name="T33" fmla="*/ 0 h 1944370"/>
              <a:gd name="T34" fmla="*/ 40 w 1945004"/>
              <a:gd name="T35" fmla="*/ 1492 h 1944370"/>
              <a:gd name="T36" fmla="*/ 60 w 1945004"/>
              <a:gd name="T37" fmla="*/ 1492 h 1944370"/>
              <a:gd name="T38" fmla="*/ 60 w 1945004"/>
              <a:gd name="T39" fmla="*/ 0 h 194437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945004" h="1944370">
                <a:moveTo>
                  <a:pt x="648462" y="1296162"/>
                </a:moveTo>
                <a:lnTo>
                  <a:pt x="0" y="1296162"/>
                </a:lnTo>
                <a:lnTo>
                  <a:pt x="0" y="1943862"/>
                </a:lnTo>
                <a:lnTo>
                  <a:pt x="648462" y="1943862"/>
                </a:lnTo>
                <a:lnTo>
                  <a:pt x="648462" y="1296162"/>
                </a:lnTo>
                <a:close/>
              </a:path>
              <a:path w="1945004" h="1944370">
                <a:moveTo>
                  <a:pt x="1296162" y="647700"/>
                </a:moveTo>
                <a:lnTo>
                  <a:pt x="648462" y="647700"/>
                </a:lnTo>
                <a:lnTo>
                  <a:pt x="648462" y="1296162"/>
                </a:lnTo>
                <a:lnTo>
                  <a:pt x="1296162" y="1296162"/>
                </a:lnTo>
                <a:lnTo>
                  <a:pt x="1296162" y="647700"/>
                </a:lnTo>
                <a:close/>
              </a:path>
              <a:path w="1945004" h="1944370">
                <a:moveTo>
                  <a:pt x="1944624" y="1296162"/>
                </a:moveTo>
                <a:lnTo>
                  <a:pt x="1296162" y="1296162"/>
                </a:lnTo>
                <a:lnTo>
                  <a:pt x="1296162" y="1943862"/>
                </a:lnTo>
                <a:lnTo>
                  <a:pt x="1944624" y="1943862"/>
                </a:lnTo>
                <a:lnTo>
                  <a:pt x="1944624" y="1296162"/>
                </a:lnTo>
                <a:close/>
              </a:path>
              <a:path w="1945004" h="1944370">
                <a:moveTo>
                  <a:pt x="1944624" y="0"/>
                </a:moveTo>
                <a:lnTo>
                  <a:pt x="1296162" y="0"/>
                </a:lnTo>
                <a:lnTo>
                  <a:pt x="1296162" y="647700"/>
                </a:lnTo>
                <a:lnTo>
                  <a:pt x="1944624" y="647700"/>
                </a:lnTo>
                <a:lnTo>
                  <a:pt x="1944624" y="0"/>
                </a:lnTo>
                <a:close/>
              </a:path>
            </a:pathLst>
          </a:custGeom>
          <a:solidFill>
            <a:srgbClr val="A2E411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id-ID"/>
          </a:p>
        </p:txBody>
      </p:sp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7051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7155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Fungsi Penerimaan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763000" cy="4800600"/>
              </a:xfrm>
            </p:spPr>
            <p:txBody>
              <a:bodyPr/>
              <a:lstStyle/>
              <a:p>
                <a:pPr algn="just" eaLnBrk="1" hangingPunct="1"/>
                <a:r>
                  <a:rPr lang="en-US" altLang="en-US" sz="2400" b="1" dirty="0" smtClean="0"/>
                  <a:t>Penerimaan total</a:t>
                </a:r>
                <a:r>
                  <a:rPr lang="en-US" altLang="en-US" sz="2400" dirty="0" smtClean="0"/>
                  <a:t> (total revenue) </a:t>
                </a:r>
                <a:r>
                  <a:rPr lang="en-US" altLang="en-US" sz="2400" dirty="0" err="1" smtClean="0"/>
                  <a:t>adalah</a:t>
                </a:r>
                <a:r>
                  <a:rPr lang="en-US" altLang="en-US" sz="2400" dirty="0" smtClean="0"/>
                  <a:t> </a:t>
                </a:r>
                <a:r>
                  <a:rPr lang="en-US" altLang="en-US" sz="2400" dirty="0" err="1" smtClean="0"/>
                  <a:t>hasil</a:t>
                </a:r>
                <a:r>
                  <a:rPr lang="en-US" altLang="en-US" sz="2400" dirty="0" smtClean="0"/>
                  <a:t> kali </a:t>
                </a:r>
                <a:r>
                  <a:rPr lang="en-US" altLang="en-US" sz="2400" dirty="0" err="1" smtClean="0"/>
                  <a:t>jumlah</a:t>
                </a:r>
                <a:r>
                  <a:rPr lang="en-US" altLang="en-US" sz="2400" dirty="0" smtClean="0"/>
                  <a:t> </a:t>
                </a:r>
                <a:r>
                  <a:rPr lang="en-US" altLang="en-US" sz="2400" dirty="0" err="1" smtClean="0"/>
                  <a:t>barang</a:t>
                </a:r>
                <a:r>
                  <a:rPr lang="en-US" altLang="en-US" sz="2400" dirty="0" smtClean="0"/>
                  <a:t> yang </a:t>
                </a:r>
                <a:r>
                  <a:rPr lang="en-US" altLang="en-US" sz="2400" dirty="0" err="1" smtClean="0"/>
                  <a:t>terjual</a:t>
                </a:r>
                <a:r>
                  <a:rPr lang="en-US" altLang="en-US" sz="2400" dirty="0" smtClean="0"/>
                  <a:t> </a:t>
                </a:r>
                <a:r>
                  <a:rPr lang="en-US" altLang="en-US" sz="2400" dirty="0" err="1" smtClean="0"/>
                  <a:t>dengan</a:t>
                </a:r>
                <a:r>
                  <a:rPr lang="en-US" altLang="en-US" sz="2400" dirty="0" smtClean="0"/>
                  <a:t> </a:t>
                </a:r>
                <a:r>
                  <a:rPr lang="en-US" altLang="en-US" sz="2400" dirty="0" err="1" smtClean="0"/>
                  <a:t>harga</a:t>
                </a:r>
                <a:r>
                  <a:rPr lang="en-US" altLang="en-US" sz="2400" dirty="0" smtClean="0"/>
                  <a:t> </a:t>
                </a:r>
                <a:r>
                  <a:rPr lang="en-US" altLang="en-US" sz="2400" dirty="0" err="1" smtClean="0"/>
                  <a:t>jual</a:t>
                </a:r>
                <a:r>
                  <a:rPr lang="en-US" altLang="en-US" sz="2400" dirty="0" smtClean="0"/>
                  <a:t> per unit </a:t>
                </a:r>
                <a:r>
                  <a:rPr lang="en-US" altLang="en-US" sz="2400" dirty="0" err="1" smtClean="0"/>
                  <a:t>barang</a:t>
                </a:r>
                <a:r>
                  <a:rPr lang="en-US" altLang="en-US" sz="2400" dirty="0" smtClean="0"/>
                  <a:t> </a:t>
                </a:r>
                <a:r>
                  <a:rPr lang="en-US" altLang="en-US" sz="2400" dirty="0" err="1" smtClean="0"/>
                  <a:t>tersebut</a:t>
                </a:r>
                <a:r>
                  <a:rPr lang="en-US" altLang="en-US" sz="2400" dirty="0" smtClean="0"/>
                  <a:t>.</a:t>
                </a:r>
              </a:p>
              <a:p>
                <a:pPr algn="just" eaLnBrk="1" hangingPunct="1">
                  <a:buFont typeface="Wingdings 2" pitchFamily="18" charset="2"/>
                  <a:buNone/>
                </a:pPr>
                <a:r>
                  <a:rPr lang="id-ID" altLang="en-US" sz="1000" dirty="0" smtClean="0"/>
                  <a:t>            </a:t>
                </a:r>
                <a:endParaRPr lang="en-US" altLang="en-US" sz="1000" dirty="0" smtClean="0"/>
              </a:p>
              <a:p>
                <a:pPr algn="just" eaLnBrk="1" hangingPunct="1">
                  <a:spcBef>
                    <a:spcPts val="0"/>
                  </a:spcBef>
                  <a:buFont typeface="Wingdings 2" pitchFamily="18" charset="2"/>
                  <a:buNone/>
                </a:pPr>
                <a:r>
                  <a:rPr lang="en-US" altLang="en-US" sz="3200" dirty="0" smtClean="0"/>
                  <a:t>   </a:t>
                </a:r>
                <a:r>
                  <a:rPr lang="en-US" altLang="en-US" sz="2800" b="1" dirty="0" smtClean="0"/>
                  <a:t>R = Q x P = f (Q)</a:t>
                </a:r>
              </a:p>
              <a:p>
                <a:pPr algn="just" eaLnBrk="1" hangingPunct="1">
                  <a:spcBef>
                    <a:spcPts val="600"/>
                  </a:spcBef>
                  <a:buFont typeface="Wingdings 2" pitchFamily="18" charset="2"/>
                  <a:buNone/>
                </a:pPr>
                <a:r>
                  <a:rPr lang="en-US" altLang="en-US" sz="2400" dirty="0" smtClean="0"/>
                  <a:t>	</a:t>
                </a:r>
                <a:r>
                  <a:rPr lang="en-US" altLang="en-US" sz="2000" dirty="0" err="1" smtClean="0"/>
                  <a:t>Keterangan</a:t>
                </a:r>
                <a:r>
                  <a:rPr lang="en-US" altLang="en-US" sz="2000" dirty="0" smtClean="0"/>
                  <a:t> :</a:t>
                </a:r>
              </a:p>
              <a:p>
                <a:pPr algn="just" eaLnBrk="1" hangingPunct="1">
                  <a:buFont typeface="Wingdings 2" pitchFamily="18" charset="2"/>
                  <a:buNone/>
                </a:pPr>
                <a:r>
                  <a:rPr lang="en-US" altLang="en-US" sz="2000" dirty="0" smtClean="0"/>
                  <a:t>	R = Revenue(</a:t>
                </a:r>
                <a:r>
                  <a:rPr lang="en-US" altLang="en-US" sz="2000" dirty="0" err="1" smtClean="0"/>
                  <a:t>penerimaan</a:t>
                </a:r>
                <a:r>
                  <a:rPr lang="en-US" altLang="en-US" sz="2000" dirty="0" smtClean="0"/>
                  <a:t> total)</a:t>
                </a:r>
              </a:p>
              <a:p>
                <a:pPr algn="just" eaLnBrk="1" hangingPunct="1">
                  <a:buFont typeface="Wingdings 2" pitchFamily="18" charset="2"/>
                  <a:buNone/>
                </a:pPr>
                <a:r>
                  <a:rPr lang="en-US" altLang="en-US" sz="2000" dirty="0" smtClean="0"/>
                  <a:t>	Q = Quantity (</a:t>
                </a:r>
                <a:r>
                  <a:rPr lang="en-US" altLang="en-US" sz="2000" dirty="0" err="1" smtClean="0"/>
                  <a:t>jumlah</a:t>
                </a:r>
                <a:r>
                  <a:rPr lang="en-US" altLang="en-US" sz="2000" dirty="0" smtClean="0"/>
                  <a:t>)</a:t>
                </a:r>
              </a:p>
              <a:p>
                <a:pPr algn="just" eaLnBrk="1" hangingPunct="1">
                  <a:spcAft>
                    <a:spcPts val="1200"/>
                  </a:spcAft>
                  <a:buFont typeface="Wingdings 2" pitchFamily="18" charset="2"/>
                  <a:buNone/>
                </a:pPr>
                <a:r>
                  <a:rPr lang="en-US" altLang="en-US" sz="2000" dirty="0" smtClean="0"/>
                  <a:t>	P = Price (</a:t>
                </a:r>
                <a:r>
                  <a:rPr lang="en-US" altLang="en-US" sz="2000" dirty="0" err="1" smtClean="0"/>
                  <a:t>harga</a:t>
                </a:r>
                <a:r>
                  <a:rPr lang="en-US" altLang="en-US" sz="2000" dirty="0" smtClean="0"/>
                  <a:t>)</a:t>
                </a:r>
                <a:endParaRPr lang="id-ID" altLang="en-US" sz="2000" dirty="0" smtClean="0"/>
              </a:p>
              <a:p>
                <a:pPr algn="just" eaLnBrk="1" hangingPunct="1">
                  <a:buNone/>
                </a:pPr>
                <a:r>
                  <a:rPr lang="id-ID" sz="2000" b="1" dirty="0" smtClean="0"/>
                  <a:t>     </a:t>
                </a:r>
                <a:r>
                  <a:rPr lang="en-ID" sz="2000" b="1" dirty="0" smtClean="0"/>
                  <a:t>M</a:t>
                </a:r>
                <a:r>
                  <a:rPr lang="id-ID" sz="2000" b="1" dirty="0" smtClean="0"/>
                  <a:t>R</a:t>
                </a:r>
                <a:r>
                  <a:rPr lang="en-ID" sz="2000" b="1" dirty="0" smtClean="0"/>
                  <a:t> </a:t>
                </a:r>
                <a:r>
                  <a:rPr lang="en-ID" sz="2000" b="1" dirty="0" smtClean="0">
                    <a:effectLst/>
                    <a:latin typeface="Calibri"/>
                    <a:ea typeface="Calibri"/>
                    <a:cs typeface="Times New Roman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400" b="1" i="1" smtClean="0"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en-ID" sz="2400" b="1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𝚫</m:t>
                        </m:r>
                        <m:r>
                          <a:rPr lang="id-ID" sz="2400" b="1" i="0" smtClean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𝐓𝐑</m:t>
                        </m:r>
                      </m:num>
                      <m:den>
                        <m:r>
                          <a:rPr lang="en-ID" sz="2400" b="1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𝚫</m:t>
                        </m:r>
                        <m:r>
                          <a:rPr lang="en-ID" sz="2400" b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 </m:t>
                        </m:r>
                        <m:r>
                          <a:rPr lang="en-ID" sz="2400" b="1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𝐐</m:t>
                        </m:r>
                      </m:den>
                    </m:f>
                  </m:oMath>
                </a14:m>
                <a:r>
                  <a:rPr lang="en-ID" sz="2400" b="1" dirty="0">
                    <a:effectLst/>
                    <a:latin typeface="Calibri"/>
                    <a:ea typeface="Calibri"/>
                    <a:cs typeface="Times New Roman"/>
                  </a:rPr>
                  <a:t>  = </a:t>
                </a:r>
                <a:r>
                  <a:rPr lang="id-ID" sz="24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400" b="1" i="1" smtClean="0"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𝐓</m:t>
                        </m:r>
                        <m:r>
                          <a:rPr lang="id-ID" sz="2400" b="1" i="0" smtClean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𝐑</m:t>
                        </m:r>
                        <m:r>
                          <a:rPr lang="en-US" sz="24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𝟐</m:t>
                        </m:r>
                        <m:r>
                          <a:rPr lang="en-US" sz="24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−</m:t>
                        </m:r>
                        <m:r>
                          <a:rPr lang="en-US" sz="24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𝐓𝐑𝟏</m:t>
                        </m:r>
                      </m:num>
                      <m:den>
                        <m:r>
                          <a:rPr lang="en-US" sz="24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𝐐𝟐</m:t>
                        </m:r>
                        <m:r>
                          <a:rPr lang="en-US" sz="24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−</m:t>
                        </m:r>
                        <m:r>
                          <a:rPr lang="en-US" sz="2400" b="1" i="0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𝐐𝟏</m:t>
                        </m:r>
                      </m:den>
                    </m:f>
                  </m:oMath>
                </a14:m>
                <a:r>
                  <a:rPr lang="id-ID" altLang="en-US" sz="2000" dirty="0" smtClean="0"/>
                  <a:t> = P = AR</a:t>
                </a:r>
              </a:p>
              <a:p>
                <a:pPr algn="just" eaLnBrk="1" hangingPunct="1">
                  <a:buFont typeface="Wingdings 2" pitchFamily="18" charset="2"/>
                  <a:buNone/>
                </a:pPr>
                <a:endParaRPr lang="en-US" altLang="en-US" sz="2000" dirty="0" smtClean="0"/>
              </a:p>
            </p:txBody>
          </p:sp>
        </mc:Choice>
        <mc:Fallback xmlns="">
          <p:sp>
            <p:nvSpPr>
              <p:cNvPr id="1229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763000" cy="4800600"/>
              </a:xfrm>
              <a:blipFill rotWithShape="1">
                <a:blip r:embed="rId2"/>
                <a:stretch>
                  <a:fillRect l="-695" t="-1017" r="-97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5486400" y="6019800"/>
            <a:ext cx="2643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Kurva Penerimaan Total</a:t>
            </a:r>
            <a:endParaRPr lang="en-US"/>
          </a:p>
        </p:txBody>
      </p:sp>
      <p:cxnSp>
        <p:nvCxnSpPr>
          <p:cNvPr id="12293" name="AutoShape 5"/>
          <p:cNvCxnSpPr>
            <a:cxnSpLocks noChangeShapeType="1"/>
          </p:cNvCxnSpPr>
          <p:nvPr/>
        </p:nvCxnSpPr>
        <p:spPr bwMode="auto">
          <a:xfrm>
            <a:off x="5592763" y="5619750"/>
            <a:ext cx="2487612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4" name="AutoShape 4"/>
          <p:cNvCxnSpPr>
            <a:cxnSpLocks noChangeShapeType="1"/>
          </p:cNvCxnSpPr>
          <p:nvPr/>
        </p:nvCxnSpPr>
        <p:spPr bwMode="auto">
          <a:xfrm flipV="1">
            <a:off x="5592763" y="3455988"/>
            <a:ext cx="0" cy="2163762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5" name="AutoShape 6"/>
          <p:cNvCxnSpPr>
            <a:cxnSpLocks noChangeShapeType="1"/>
          </p:cNvCxnSpPr>
          <p:nvPr/>
        </p:nvCxnSpPr>
        <p:spPr bwMode="auto">
          <a:xfrm flipV="1">
            <a:off x="5592763" y="3800475"/>
            <a:ext cx="1922462" cy="18176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6" name="Text Box 19"/>
          <p:cNvSpPr txBox="1">
            <a:spLocks noChangeArrowheads="1"/>
          </p:cNvSpPr>
          <p:nvPr/>
        </p:nvSpPr>
        <p:spPr bwMode="auto">
          <a:xfrm>
            <a:off x="7296150" y="3457575"/>
            <a:ext cx="1085850" cy="3429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3000"/>
              </a:lnSpc>
            </a:pPr>
            <a:r>
              <a:rPr lang="id-ID" sz="1400">
                <a:latin typeface="Calibri" pitchFamily="34" charset="0"/>
                <a:cs typeface="Times New Roman" pitchFamily="18" charset="0"/>
              </a:rPr>
              <a:t>R = vQ = PQ</a:t>
            </a:r>
          </a:p>
        </p:txBody>
      </p:sp>
      <p:sp>
        <p:nvSpPr>
          <p:cNvPr id="12297" name="Text Box 21"/>
          <p:cNvSpPr txBox="1">
            <a:spLocks noChangeArrowheads="1"/>
          </p:cNvSpPr>
          <p:nvPr/>
        </p:nvSpPr>
        <p:spPr bwMode="auto">
          <a:xfrm>
            <a:off x="8080375" y="5468938"/>
            <a:ext cx="225425" cy="2460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3000"/>
              </a:lnSpc>
            </a:pPr>
            <a:r>
              <a:rPr lang="id-ID" sz="1400" b="1">
                <a:latin typeface="Calibri" pitchFamily="34" charset="0"/>
                <a:cs typeface="Times New Roman" pitchFamily="18" charset="0"/>
              </a:rPr>
              <a:t>Q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589588" y="4562475"/>
            <a:ext cx="1706562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716713" y="4562475"/>
            <a:ext cx="0" cy="105886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589588" y="3983038"/>
            <a:ext cx="1706562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326313" y="3990975"/>
            <a:ext cx="0" cy="163036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eft Brace 14"/>
          <p:cNvSpPr/>
          <p:nvPr/>
        </p:nvSpPr>
        <p:spPr>
          <a:xfrm rot="10800000">
            <a:off x="7372350" y="3970338"/>
            <a:ext cx="180975" cy="5715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id-ID"/>
          </a:p>
        </p:txBody>
      </p:sp>
      <p:sp>
        <p:nvSpPr>
          <p:cNvPr id="16" name="Left Brace 15"/>
          <p:cNvSpPr/>
          <p:nvPr/>
        </p:nvSpPr>
        <p:spPr>
          <a:xfrm rot="16200000">
            <a:off x="6937375" y="4408488"/>
            <a:ext cx="149225" cy="57785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id-ID"/>
          </a:p>
        </p:txBody>
      </p:sp>
      <p:sp>
        <p:nvSpPr>
          <p:cNvPr id="12304" name="Text Box 18"/>
          <p:cNvSpPr txBox="1">
            <a:spLocks noChangeArrowheads="1"/>
          </p:cNvSpPr>
          <p:nvPr/>
        </p:nvSpPr>
        <p:spPr bwMode="auto">
          <a:xfrm>
            <a:off x="5411788" y="5621338"/>
            <a:ext cx="227012" cy="2460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3000"/>
              </a:lnSpc>
            </a:pPr>
            <a:r>
              <a:rPr lang="id-ID" sz="1400">
                <a:latin typeface="Calibri" pitchFamily="34" charset="0"/>
                <a:cs typeface="Times New Roman" pitchFamily="18" charset="0"/>
              </a:rPr>
              <a:t>0</a:t>
            </a:r>
          </a:p>
        </p:txBody>
      </p:sp>
      <p:sp>
        <p:nvSpPr>
          <p:cNvPr id="12305" name="Text Box 20"/>
          <p:cNvSpPr txBox="1">
            <a:spLocks noChangeArrowheads="1"/>
          </p:cNvSpPr>
          <p:nvPr/>
        </p:nvSpPr>
        <p:spPr bwMode="auto">
          <a:xfrm>
            <a:off x="5334000" y="3455988"/>
            <a:ext cx="227013" cy="2460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3000"/>
              </a:lnSpc>
            </a:pPr>
            <a:r>
              <a:rPr lang="id-ID" sz="1400" b="1">
                <a:latin typeface="Calibri" pitchFamily="34" charset="0"/>
                <a:cs typeface="Times New Roman" pitchFamily="18" charset="0"/>
              </a:rPr>
              <a:t>R</a:t>
            </a:r>
          </a:p>
        </p:txBody>
      </p:sp>
      <p:sp>
        <p:nvSpPr>
          <p:cNvPr id="12306" name="Footer Placeholder 4"/>
          <p:cNvSpPr txBox="1">
            <a:spLocks/>
          </p:cNvSpPr>
          <p:nvPr/>
        </p:nvSpPr>
        <p:spPr bwMode="auto">
          <a:xfrm>
            <a:off x="6835775" y="4805363"/>
            <a:ext cx="381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400">
                <a:latin typeface="Arial Narrow" pitchFamily="34" charset="0"/>
              </a:rPr>
              <a:t>∆</a:t>
            </a:r>
            <a:r>
              <a:rPr lang="en-US" altLang="en-US" sz="1400">
                <a:latin typeface="Constantia" pitchFamily="18" charset="0"/>
              </a:rPr>
              <a:t>Q</a:t>
            </a:r>
          </a:p>
        </p:txBody>
      </p:sp>
      <p:sp>
        <p:nvSpPr>
          <p:cNvPr id="12307" name="Footer Placeholder 4"/>
          <p:cNvSpPr txBox="1">
            <a:spLocks/>
          </p:cNvSpPr>
          <p:nvPr/>
        </p:nvSpPr>
        <p:spPr bwMode="auto">
          <a:xfrm>
            <a:off x="7620000" y="4178300"/>
            <a:ext cx="381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400">
                <a:latin typeface="Arial Narrow" pitchFamily="34" charset="0"/>
              </a:rPr>
              <a:t>∆</a:t>
            </a:r>
            <a:r>
              <a:rPr lang="id-ID" altLang="en-US" sz="1400">
                <a:latin typeface="Arial Narrow" pitchFamily="34" charset="0"/>
              </a:rPr>
              <a:t>R</a:t>
            </a:r>
            <a:endParaRPr lang="en-US" altLang="en-US" sz="1400">
              <a:latin typeface="Constantia" pitchFamily="18" charset="0"/>
            </a:endParaRPr>
          </a:p>
        </p:txBody>
      </p:sp>
      <p:sp>
        <p:nvSpPr>
          <p:cNvPr id="12308" name="Footer Placeholder 4"/>
          <p:cNvSpPr txBox="1">
            <a:spLocks/>
          </p:cNvSpPr>
          <p:nvPr/>
        </p:nvSpPr>
        <p:spPr bwMode="auto">
          <a:xfrm>
            <a:off x="6553200" y="5638800"/>
            <a:ext cx="381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200">
                <a:latin typeface="Constantia" pitchFamily="18" charset="0"/>
              </a:rPr>
              <a:t>Q</a:t>
            </a:r>
            <a:r>
              <a:rPr lang="id-ID" altLang="en-US" sz="1200">
                <a:latin typeface="Constantia" pitchFamily="18" charset="0"/>
              </a:rPr>
              <a:t>1</a:t>
            </a:r>
            <a:endParaRPr lang="en-US" altLang="en-US" sz="1200">
              <a:latin typeface="Constantia" pitchFamily="18" charset="0"/>
            </a:endParaRPr>
          </a:p>
        </p:txBody>
      </p:sp>
      <p:sp>
        <p:nvSpPr>
          <p:cNvPr id="12309" name="Footer Placeholder 4"/>
          <p:cNvSpPr txBox="1">
            <a:spLocks/>
          </p:cNvSpPr>
          <p:nvPr/>
        </p:nvSpPr>
        <p:spPr bwMode="auto">
          <a:xfrm>
            <a:off x="7162800" y="5638800"/>
            <a:ext cx="381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200">
                <a:latin typeface="Constantia" pitchFamily="18" charset="0"/>
              </a:rPr>
              <a:t>Q</a:t>
            </a:r>
            <a:r>
              <a:rPr lang="id-ID" altLang="en-US" sz="1200">
                <a:latin typeface="Constantia" pitchFamily="18" charset="0"/>
              </a:rPr>
              <a:t>2</a:t>
            </a:r>
            <a:endParaRPr lang="en-US" altLang="en-US" sz="1200">
              <a:latin typeface="Constantia" pitchFamily="18" charset="0"/>
            </a:endParaRPr>
          </a:p>
        </p:txBody>
      </p:sp>
      <p:sp>
        <p:nvSpPr>
          <p:cNvPr id="12310" name="Footer Placeholder 4"/>
          <p:cNvSpPr txBox="1">
            <a:spLocks/>
          </p:cNvSpPr>
          <p:nvPr/>
        </p:nvSpPr>
        <p:spPr bwMode="auto">
          <a:xfrm>
            <a:off x="5257800" y="4400550"/>
            <a:ext cx="381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d-ID" altLang="en-US" sz="1400">
                <a:latin typeface="Constantia" pitchFamily="18" charset="0"/>
              </a:rPr>
              <a:t>R1</a:t>
            </a:r>
            <a:endParaRPr lang="en-US" altLang="en-US" sz="1400">
              <a:latin typeface="Constantia" pitchFamily="18" charset="0"/>
            </a:endParaRPr>
          </a:p>
        </p:txBody>
      </p:sp>
      <p:sp>
        <p:nvSpPr>
          <p:cNvPr id="12311" name="Footer Placeholder 4"/>
          <p:cNvSpPr txBox="1">
            <a:spLocks/>
          </p:cNvSpPr>
          <p:nvPr/>
        </p:nvSpPr>
        <p:spPr bwMode="auto">
          <a:xfrm>
            <a:off x="5257800" y="3810000"/>
            <a:ext cx="381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d-ID" altLang="en-US" sz="1400">
                <a:latin typeface="Constantia" pitchFamily="18" charset="0"/>
              </a:rPr>
              <a:t>R2</a:t>
            </a:r>
            <a:endParaRPr lang="en-US" altLang="en-US" sz="1400">
              <a:latin typeface="Constantia" pitchFamily="18" charset="0"/>
            </a:endParaRPr>
          </a:p>
        </p:txBody>
      </p:sp>
      <p:grpSp>
        <p:nvGrpSpPr>
          <p:cNvPr id="12313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26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7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28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2314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 txBox="1">
            <a:spLocks/>
          </p:cNvSpPr>
          <p:nvPr/>
        </p:nvSpPr>
        <p:spPr bwMode="auto">
          <a:xfrm>
            <a:off x="457200" y="628650"/>
            <a:ext cx="82296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4200" b="1">
                <a:solidFill>
                  <a:schemeClr val="tx2"/>
                </a:solidFill>
                <a:latin typeface="Calibri" pitchFamily="34" charset="0"/>
              </a:rPr>
              <a:t>Penerimaan</a:t>
            </a:r>
            <a:r>
              <a:rPr lang="id-ID" altLang="en-US" sz="4200" b="1">
                <a:solidFill>
                  <a:schemeClr val="tx2"/>
                </a:solidFill>
                <a:latin typeface="Calibri" pitchFamily="34" charset="0"/>
              </a:rPr>
              <a:t> Marjinal dan Rata-Rata</a:t>
            </a:r>
            <a:endParaRPr lang="en-US" altLang="en-US" sz="4200" b="1">
              <a:solidFill>
                <a:schemeClr val="tx2"/>
              </a:solidFill>
              <a:latin typeface="Calibri" pitchFamily="34" charset="0"/>
            </a:endParaRPr>
          </a:p>
        </p:txBody>
      </p:sp>
      <p:grpSp>
        <p:nvGrpSpPr>
          <p:cNvPr id="13316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5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33400" y="1623880"/>
                <a:ext cx="8571834" cy="40414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500" b="1" dirty="0" smtClean="0">
                    <a:solidFill>
                      <a:srgbClr val="FF0000"/>
                    </a:solidFill>
                  </a:rPr>
                  <a:t>Penerimaan </a:t>
                </a:r>
                <a:r>
                  <a:rPr lang="en-US" sz="2500" b="1" dirty="0" err="1">
                    <a:solidFill>
                      <a:srgbClr val="FF0000"/>
                    </a:solidFill>
                  </a:rPr>
                  <a:t>Marjinal</a:t>
                </a:r>
                <a:r>
                  <a:rPr lang="en-US" sz="25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500" dirty="0"/>
                  <a:t>(</a:t>
                </a:r>
                <a:r>
                  <a:rPr lang="en-US" sz="2500" b="1" i="1" dirty="0"/>
                  <a:t>Marginal Revenue</a:t>
                </a:r>
                <a:r>
                  <a:rPr lang="en-US" sz="2500" dirty="0"/>
                  <a:t> = MR)</a:t>
                </a:r>
                <a:endParaRPr lang="id-ID" sz="2500" dirty="0"/>
              </a:p>
              <a:p>
                <a:r>
                  <a:rPr lang="en-US" sz="2500" dirty="0" err="1"/>
                  <a:t>Yaitu</a:t>
                </a:r>
                <a:r>
                  <a:rPr lang="en-US" sz="2500" dirty="0"/>
                  <a:t> : </a:t>
                </a:r>
                <a:r>
                  <a:rPr lang="en-US" sz="2500" dirty="0" err="1"/>
                  <a:t>tambahan</a:t>
                </a:r>
                <a:r>
                  <a:rPr lang="en-US" sz="2500" dirty="0"/>
                  <a:t> </a:t>
                </a:r>
                <a:r>
                  <a:rPr lang="en-US" sz="2500" dirty="0" err="1"/>
                  <a:t>penerimaan</a:t>
                </a:r>
                <a:r>
                  <a:rPr lang="en-US" sz="2500" dirty="0"/>
                  <a:t> </a:t>
                </a:r>
                <a:r>
                  <a:rPr lang="en-US" sz="2500" dirty="0" err="1"/>
                  <a:t>sebagai</a:t>
                </a:r>
                <a:r>
                  <a:rPr lang="en-US" sz="2500" dirty="0"/>
                  <a:t> </a:t>
                </a:r>
                <a:r>
                  <a:rPr lang="en-US" sz="2500" dirty="0" err="1"/>
                  <a:t>akibat</a:t>
                </a:r>
                <a:r>
                  <a:rPr lang="en-US" sz="2500" dirty="0"/>
                  <a:t> </a:t>
                </a:r>
                <a:r>
                  <a:rPr lang="en-US" sz="2500" dirty="0" err="1"/>
                  <a:t>dari</a:t>
                </a:r>
                <a:r>
                  <a:rPr lang="en-US" sz="2500" dirty="0"/>
                  <a:t> </a:t>
                </a:r>
                <a:endParaRPr lang="id-ID" sz="2500" dirty="0" smtClean="0"/>
              </a:p>
              <a:p>
                <a:pPr>
                  <a:spcAft>
                    <a:spcPts val="600"/>
                  </a:spcAft>
                </a:pPr>
                <a:r>
                  <a:rPr lang="en-US" sz="2500" dirty="0" err="1" smtClean="0"/>
                  <a:t>bertambahnya</a:t>
                </a:r>
                <a:r>
                  <a:rPr lang="en-US" sz="2500" dirty="0" smtClean="0"/>
                  <a:t> </a:t>
                </a:r>
                <a:r>
                  <a:rPr lang="en-US" sz="2500" dirty="0" err="1"/>
                  <a:t>satu</a:t>
                </a:r>
                <a:r>
                  <a:rPr lang="en-US" sz="2500" dirty="0"/>
                  <a:t> unit </a:t>
                </a:r>
                <a:r>
                  <a:rPr lang="en-US" sz="2500" dirty="0" err="1"/>
                  <a:t>produksi</a:t>
                </a:r>
                <a:r>
                  <a:rPr lang="en-US" sz="2500" dirty="0"/>
                  <a:t>.</a:t>
                </a:r>
                <a:endParaRPr lang="id-ID" sz="2500" dirty="0">
                  <a:effectLst/>
                </a:endParaRPr>
              </a:p>
              <a:p>
                <a:r>
                  <a:rPr lang="en-US" sz="2400" b="1" dirty="0"/>
                  <a:t>MR = </a:t>
                </a:r>
                <a:r>
                  <a:rPr lang="en-US" sz="2400" b="1" dirty="0" smtClean="0"/>
                  <a:t>f</a:t>
                </a:r>
                <a:r>
                  <a:rPr lang="en-US" sz="2400" b="1" dirty="0"/>
                  <a:t>’(Q</a:t>
                </a:r>
                <a:r>
                  <a:rPr lang="en-US" sz="2400" b="1" dirty="0" smtClean="0"/>
                  <a:t>)</a:t>
                </a:r>
                <a:r>
                  <a:rPr lang="id-ID" sz="2400" b="1" dirty="0" smtClean="0"/>
                  <a:t> </a:t>
                </a:r>
                <a:r>
                  <a:rPr lang="en-US" sz="2400" b="1" dirty="0" smtClean="0"/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𝚫</m:t>
                        </m:r>
                        <m:r>
                          <a:rPr lang="en-US" sz="2800" b="1" i="1">
                            <a:latin typeface="Cambria Math"/>
                          </a:rPr>
                          <m:t>𝐓𝐑</m:t>
                        </m:r>
                      </m:num>
                      <m:den>
                        <m:r>
                          <a:rPr lang="en-US" sz="2800" b="1" i="1">
                            <a:latin typeface="Cambria Math"/>
                          </a:rPr>
                          <m:t>𝚫</m:t>
                        </m:r>
                        <m:r>
                          <a:rPr lang="en-US" sz="2800" b="1" i="1">
                            <a:latin typeface="Cambria Math"/>
                          </a:rPr>
                          <m:t>𝐐</m:t>
                        </m:r>
                      </m:den>
                    </m:f>
                  </m:oMath>
                </a14:m>
                <a:r>
                  <a:rPr lang="en-US" sz="28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/>
                          </a:rPr>
                          <m:t>𝐓𝐑𝟐</m:t>
                        </m:r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r>
                          <a:rPr lang="en-US" sz="2800" b="1" i="1">
                            <a:latin typeface="Cambria Math"/>
                          </a:rPr>
                          <m:t>𝐓𝐑𝟏</m:t>
                        </m:r>
                      </m:num>
                      <m:den>
                        <m:r>
                          <a:rPr lang="en-US" sz="2800" b="1" i="1">
                            <a:latin typeface="Cambria Math"/>
                          </a:rPr>
                          <m:t>𝐐𝟐</m:t>
                        </m:r>
                        <m:r>
                          <a:rPr lang="en-US" sz="2800" b="1" i="1">
                            <a:latin typeface="Cambria Math"/>
                          </a:rPr>
                          <m:t>−</m:t>
                        </m:r>
                        <m:r>
                          <a:rPr lang="en-US" sz="2800" b="1" i="1">
                            <a:latin typeface="Cambria Math"/>
                          </a:rPr>
                          <m:t>𝐐𝟏</m:t>
                        </m:r>
                        <m:r>
                          <a:rPr lang="en-US" sz="2800" b="1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endParaRPr lang="id-ID" sz="2800" dirty="0">
                  <a:effectLst/>
                </a:endParaRPr>
              </a:p>
              <a:p>
                <a:r>
                  <a:rPr lang="en-US" sz="2400" dirty="0"/>
                  <a:t> </a:t>
                </a:r>
                <a:endParaRPr lang="id-ID" sz="2400" dirty="0">
                  <a:effectLst/>
                </a:endParaRPr>
              </a:p>
              <a:p>
                <a:pPr lvl="0"/>
                <a:r>
                  <a:rPr lang="en-US" sz="2500" b="1" dirty="0" err="1">
                    <a:solidFill>
                      <a:srgbClr val="FF0000"/>
                    </a:solidFill>
                  </a:rPr>
                  <a:t>Penerimaan</a:t>
                </a:r>
                <a:r>
                  <a:rPr lang="en-US" sz="2500" b="1" dirty="0">
                    <a:solidFill>
                      <a:srgbClr val="FF0000"/>
                    </a:solidFill>
                  </a:rPr>
                  <a:t> Rata–Rata </a:t>
                </a:r>
                <a:r>
                  <a:rPr lang="en-US" sz="2500" dirty="0"/>
                  <a:t>(</a:t>
                </a:r>
                <a:r>
                  <a:rPr lang="en-US" sz="2500" b="1" i="1" dirty="0"/>
                  <a:t>Average Revenue</a:t>
                </a:r>
                <a:r>
                  <a:rPr lang="en-US" sz="2500" dirty="0"/>
                  <a:t> = AR)</a:t>
                </a:r>
                <a:endParaRPr lang="id-ID" sz="2500" dirty="0"/>
              </a:p>
              <a:p>
                <a:pPr>
                  <a:spcAft>
                    <a:spcPts val="600"/>
                  </a:spcAft>
                </a:pPr>
                <a:r>
                  <a:rPr lang="en-US" sz="2500" dirty="0" err="1"/>
                  <a:t>Yaitu</a:t>
                </a:r>
                <a:r>
                  <a:rPr lang="en-US" sz="2500" dirty="0"/>
                  <a:t> : </a:t>
                </a:r>
                <a:r>
                  <a:rPr lang="en-US" sz="2500" dirty="0" err="1"/>
                  <a:t>penerimaan</a:t>
                </a:r>
                <a:r>
                  <a:rPr lang="en-US" sz="2500" dirty="0"/>
                  <a:t> per unit / </a:t>
                </a:r>
                <a:r>
                  <a:rPr lang="en-US" sz="2500" dirty="0" err="1"/>
                  <a:t>penerimaan</a:t>
                </a:r>
                <a:r>
                  <a:rPr lang="en-US" sz="2500" dirty="0"/>
                  <a:t> </a:t>
                </a:r>
                <a:r>
                  <a:rPr lang="en-US" sz="2500" dirty="0" err="1"/>
                  <a:t>tiap</a:t>
                </a:r>
                <a:r>
                  <a:rPr lang="en-US" sz="2500" dirty="0"/>
                  <a:t> unit </a:t>
                </a:r>
                <a:r>
                  <a:rPr lang="en-US" sz="2500" dirty="0" err="1"/>
                  <a:t>produksi</a:t>
                </a:r>
                <a:r>
                  <a:rPr lang="en-US" sz="2500" dirty="0"/>
                  <a:t>.</a:t>
                </a:r>
                <a:endParaRPr lang="id-ID" sz="2500" dirty="0">
                  <a:effectLst/>
                </a:endParaRPr>
              </a:p>
              <a:p>
                <a:r>
                  <a:rPr lang="en-US" sz="2400" dirty="0"/>
                  <a:t>    	 </a:t>
                </a:r>
                <a:r>
                  <a:rPr lang="en-US" sz="2400" b="1" dirty="0"/>
                  <a:t>AR</a:t>
                </a:r>
                <a:r>
                  <a:rPr lang="en-US" sz="2400" dirty="0"/>
                  <a:t> = 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/>
                          </a:rPr>
                          <m:t>𝐓𝐑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𝐐</m:t>
                        </m:r>
                      </m:den>
                    </m:f>
                  </m:oMath>
                </a14:m>
                <a:r>
                  <a:rPr lang="id-ID" dirty="0"/>
                  <a:t> </a:t>
                </a:r>
                <a:r>
                  <a:rPr lang="id-ID" sz="28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b="1" i="1">
                            <a:latin typeface="Cambria Math"/>
                          </a:rPr>
                        </m:ctrlPr>
                      </m:fPr>
                      <m:num>
                        <m:r>
                          <a:rPr lang="id-ID" b="1" i="1" smtClean="0">
                            <a:latin typeface="Cambria Math"/>
                          </a:rPr>
                          <m:t>𝑷</m:t>
                        </m:r>
                        <m:r>
                          <a:rPr lang="id-ID" b="1" i="1" smtClean="0">
                            <a:latin typeface="Cambria Math"/>
                          </a:rPr>
                          <m:t>.</m:t>
                        </m:r>
                        <m:r>
                          <a:rPr lang="id-ID" b="1" i="1" smtClean="0">
                            <a:latin typeface="Cambria Math"/>
                          </a:rPr>
                          <m:t>𝑸</m:t>
                        </m:r>
                      </m:num>
                      <m:den>
                        <m:r>
                          <a:rPr lang="en-US" b="1" i="1">
                            <a:latin typeface="Cambria Math"/>
                          </a:rPr>
                          <m:t>𝐐</m:t>
                        </m:r>
                      </m:den>
                    </m:f>
                  </m:oMath>
                </a14:m>
                <a:r>
                  <a:rPr lang="id-ID" dirty="0"/>
                  <a:t> </a:t>
                </a:r>
                <a:r>
                  <a:rPr lang="id-ID" dirty="0" smtClean="0"/>
                  <a:t> = P </a:t>
                </a:r>
                <a:endParaRPr lang="id-ID" sz="2800" dirty="0"/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623880"/>
                <a:ext cx="8571834" cy="4041491"/>
              </a:xfrm>
              <a:prstGeom prst="rect">
                <a:avLst/>
              </a:prstGeom>
              <a:blipFill rotWithShape="1">
                <a:blip r:embed="rId2"/>
                <a:stretch>
                  <a:fillRect l="-1209" t="-1056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742950"/>
          </a:xfrm>
        </p:spPr>
        <p:txBody>
          <a:bodyPr/>
          <a:lstStyle/>
          <a:p>
            <a:pPr eaLnBrk="1" hangingPunct="1"/>
            <a:r>
              <a:rPr lang="en-US" altLang="en-US" sz="4400" b="1" smtClean="0"/>
              <a:t>Contoh Soal </a:t>
            </a:r>
            <a:r>
              <a:rPr lang="id-ID" altLang="en-US" sz="4400" b="1" smtClean="0"/>
              <a:t>2</a:t>
            </a:r>
            <a:r>
              <a:rPr lang="en-US" altLang="en-US" sz="4400" b="1" smtClean="0"/>
              <a:t>: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4953000"/>
          </a:xfrm>
        </p:spPr>
        <p:txBody>
          <a:bodyPr/>
          <a:lstStyle/>
          <a:p>
            <a:pPr algn="just" eaLnBrk="1" hangingPunct="1">
              <a:defRPr/>
            </a:pP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Harga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jual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dihasilkan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200,00 per unit.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Tunjukkan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persamaan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kurva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penerimaan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total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perusahaan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Berapa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penerimaannya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bila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terjual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sebanyak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200 dan 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350 unit ?</a:t>
            </a:r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  Berapa penerimaan marjinal yang terjadi ?</a:t>
            </a:r>
            <a:endParaRPr lang="en-US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r>
              <a:rPr lang="id-ID" alt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Penyelesaian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</p:txBody>
      </p:sp>
      <p:sp>
        <p:nvSpPr>
          <p:cNvPr id="14340" name="Content Placeholder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228600" y="3657600"/>
            <a:ext cx="4800600" cy="2900363"/>
          </a:xfrm>
          <a:prstGeom prst="rect">
            <a:avLst/>
          </a:prstGeom>
          <a:blipFill rotWithShape="1">
            <a:blip r:embed="rId3"/>
            <a:stretch>
              <a:fillRect t="-1471" r="-305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>
                <a:noFill/>
              </a:rPr>
              <a:t> </a:t>
            </a:r>
          </a:p>
        </p:txBody>
      </p:sp>
      <p:graphicFrame>
        <p:nvGraphicFramePr>
          <p:cNvPr id="1434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3187509"/>
              </p:ext>
            </p:extLst>
          </p:nvPr>
        </p:nvGraphicFramePr>
        <p:xfrm>
          <a:off x="4724400" y="3592513"/>
          <a:ext cx="3810000" cy="311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name="Document" r:id="rId5" imgW="3449740" imgH="2785796" progId="Word.Document.12">
                  <p:embed/>
                </p:oleObj>
              </mc:Choice>
              <mc:Fallback>
                <p:oleObj name="Document" r:id="rId5" imgW="3449740" imgH="2785796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592513"/>
                        <a:ext cx="3810000" cy="311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42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7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4343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bject 3"/>
          <p:cNvSpPr>
            <a:spLocks/>
          </p:cNvSpPr>
          <p:nvPr/>
        </p:nvSpPr>
        <p:spPr bwMode="auto">
          <a:xfrm>
            <a:off x="471488" y="-74613"/>
            <a:ext cx="3352800" cy="6856413"/>
          </a:xfrm>
          <a:custGeom>
            <a:avLst/>
            <a:gdLst>
              <a:gd name="T0" fmla="*/ 1756229 w 6400800"/>
              <a:gd name="T1" fmla="*/ 0 h 10285730"/>
              <a:gd name="T2" fmla="*/ 0 w 6400800"/>
              <a:gd name="T3" fmla="*/ 0 h 10285730"/>
              <a:gd name="T4" fmla="*/ 0 w 6400800"/>
              <a:gd name="T5" fmla="*/ 4570336 h 10285730"/>
              <a:gd name="T6" fmla="*/ 1756229 w 6400800"/>
              <a:gd name="T7" fmla="*/ 4570336 h 10285730"/>
              <a:gd name="T8" fmla="*/ 1756229 w 6400800"/>
              <a:gd name="T9" fmla="*/ 0 h 102857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400800" h="10285730">
                <a:moveTo>
                  <a:pt x="6400800" y="0"/>
                </a:moveTo>
                <a:lnTo>
                  <a:pt x="0" y="0"/>
                </a:lnTo>
                <a:lnTo>
                  <a:pt x="0" y="10285476"/>
                </a:lnTo>
                <a:lnTo>
                  <a:pt x="6400800" y="10285476"/>
                </a:lnTo>
                <a:lnTo>
                  <a:pt x="6400800" y="0"/>
                </a:lnTo>
                <a:close/>
              </a:path>
            </a:pathLst>
          </a:custGeom>
          <a:solidFill>
            <a:srgbClr val="4ECDC4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id-ID"/>
          </a:p>
        </p:txBody>
      </p:sp>
      <p:sp>
        <p:nvSpPr>
          <p:cNvPr id="15363" name="object 6"/>
          <p:cNvSpPr>
            <a:spLocks/>
          </p:cNvSpPr>
          <p:nvPr/>
        </p:nvSpPr>
        <p:spPr bwMode="auto">
          <a:xfrm>
            <a:off x="3824288" y="5561013"/>
            <a:ext cx="973137" cy="1296987"/>
          </a:xfrm>
          <a:custGeom>
            <a:avLst/>
            <a:gdLst>
              <a:gd name="T0" fmla="*/ 5 w 1944370"/>
              <a:gd name="T1" fmla="*/ 1328 h 1944370"/>
              <a:gd name="T2" fmla="*/ 0 w 1944370"/>
              <a:gd name="T3" fmla="*/ 1328 h 1944370"/>
              <a:gd name="T4" fmla="*/ 0 w 1944370"/>
              <a:gd name="T5" fmla="*/ 1992 h 1944370"/>
              <a:gd name="T6" fmla="*/ 5 w 1944370"/>
              <a:gd name="T7" fmla="*/ 1992 h 1944370"/>
              <a:gd name="T8" fmla="*/ 5 w 1944370"/>
              <a:gd name="T9" fmla="*/ 1328 h 1944370"/>
              <a:gd name="T10" fmla="*/ 5 w 1944370"/>
              <a:gd name="T11" fmla="*/ 0 h 1944370"/>
              <a:gd name="T12" fmla="*/ 0 w 1944370"/>
              <a:gd name="T13" fmla="*/ 0 h 1944370"/>
              <a:gd name="T14" fmla="*/ 0 w 1944370"/>
              <a:gd name="T15" fmla="*/ 664 h 1944370"/>
              <a:gd name="T16" fmla="*/ 5 w 1944370"/>
              <a:gd name="T17" fmla="*/ 664 h 1944370"/>
              <a:gd name="T18" fmla="*/ 5 w 1944370"/>
              <a:gd name="T19" fmla="*/ 0 h 1944370"/>
              <a:gd name="T20" fmla="*/ 10 w 1944370"/>
              <a:gd name="T21" fmla="*/ 664 h 1944370"/>
              <a:gd name="T22" fmla="*/ 5 w 1944370"/>
              <a:gd name="T23" fmla="*/ 664 h 1944370"/>
              <a:gd name="T24" fmla="*/ 5 w 1944370"/>
              <a:gd name="T25" fmla="*/ 1328 h 1944370"/>
              <a:gd name="T26" fmla="*/ 10 w 1944370"/>
              <a:gd name="T27" fmla="*/ 1328 h 1944370"/>
              <a:gd name="T28" fmla="*/ 10 w 1944370"/>
              <a:gd name="T29" fmla="*/ 664 h 1944370"/>
              <a:gd name="T30" fmla="*/ 15 w 1944370"/>
              <a:gd name="T31" fmla="*/ 1328 h 1944370"/>
              <a:gd name="T32" fmla="*/ 10 w 1944370"/>
              <a:gd name="T33" fmla="*/ 1328 h 1944370"/>
              <a:gd name="T34" fmla="*/ 10 w 1944370"/>
              <a:gd name="T35" fmla="*/ 1992 h 1944370"/>
              <a:gd name="T36" fmla="*/ 15 w 1944370"/>
              <a:gd name="T37" fmla="*/ 1992 h 1944370"/>
              <a:gd name="T38" fmla="*/ 15 w 1944370"/>
              <a:gd name="T39" fmla="*/ 1328 h 194437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944370" h="1944370">
                <a:moveTo>
                  <a:pt x="647700" y="1296162"/>
                </a:moveTo>
                <a:lnTo>
                  <a:pt x="0" y="1296162"/>
                </a:lnTo>
                <a:lnTo>
                  <a:pt x="0" y="1943862"/>
                </a:lnTo>
                <a:lnTo>
                  <a:pt x="647700" y="1943862"/>
                </a:lnTo>
                <a:lnTo>
                  <a:pt x="647700" y="1296162"/>
                </a:lnTo>
                <a:close/>
              </a:path>
              <a:path w="1944370" h="1944370">
                <a:moveTo>
                  <a:pt x="647700" y="0"/>
                </a:moveTo>
                <a:lnTo>
                  <a:pt x="0" y="0"/>
                </a:lnTo>
                <a:lnTo>
                  <a:pt x="0" y="647700"/>
                </a:lnTo>
                <a:lnTo>
                  <a:pt x="647700" y="647700"/>
                </a:lnTo>
                <a:lnTo>
                  <a:pt x="647700" y="0"/>
                </a:lnTo>
                <a:close/>
              </a:path>
              <a:path w="1944370" h="1944370">
                <a:moveTo>
                  <a:pt x="1296149" y="647700"/>
                </a:moveTo>
                <a:lnTo>
                  <a:pt x="647700" y="647700"/>
                </a:lnTo>
                <a:lnTo>
                  <a:pt x="647700" y="1296162"/>
                </a:lnTo>
                <a:lnTo>
                  <a:pt x="1296149" y="1296162"/>
                </a:lnTo>
                <a:lnTo>
                  <a:pt x="1296149" y="647700"/>
                </a:lnTo>
                <a:close/>
              </a:path>
              <a:path w="1944370" h="1944370">
                <a:moveTo>
                  <a:pt x="1943862" y="1296162"/>
                </a:moveTo>
                <a:lnTo>
                  <a:pt x="1296162" y="1296162"/>
                </a:lnTo>
                <a:lnTo>
                  <a:pt x="1296162" y="1943862"/>
                </a:lnTo>
                <a:lnTo>
                  <a:pt x="1943862" y="1943862"/>
                </a:lnTo>
                <a:lnTo>
                  <a:pt x="1943862" y="1296162"/>
                </a:lnTo>
                <a:close/>
              </a:path>
            </a:pathLst>
          </a:custGeom>
          <a:solidFill>
            <a:srgbClr val="4ECDC4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id-ID"/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" name="object 5"/>
          <p:cNvSpPr txBox="1">
            <a:spLocks/>
          </p:cNvSpPr>
          <p:nvPr/>
        </p:nvSpPr>
        <p:spPr bwMode="auto">
          <a:xfrm>
            <a:off x="533400" y="3873187"/>
            <a:ext cx="3262122" cy="222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756" rIns="0" bIns="0" anchor="b">
            <a:sp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marL="7112" algn="ctr">
              <a:spcBef>
                <a:spcPts val="53"/>
              </a:spcBef>
              <a:defRPr/>
            </a:pPr>
            <a:r>
              <a:rPr lang="id-ID" sz="4800" b="1" dirty="0" smtClean="0">
                <a:solidFill>
                  <a:srgbClr val="04617B"/>
                </a:solidFill>
              </a:rPr>
              <a:t>Fungsi Laba &amp; </a:t>
            </a:r>
            <a:br>
              <a:rPr lang="id-ID" sz="4800" b="1" dirty="0" smtClean="0">
                <a:solidFill>
                  <a:srgbClr val="04617B"/>
                </a:solidFill>
              </a:rPr>
            </a:br>
            <a:r>
              <a:rPr lang="id-ID" sz="4800" b="1" dirty="0" smtClean="0">
                <a:solidFill>
                  <a:srgbClr val="04617B"/>
                </a:solidFill>
              </a:rPr>
              <a:t>Analisa BEP</a:t>
            </a:r>
            <a:endParaRPr lang="id-ID" sz="48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0" y="1600200"/>
            <a:ext cx="1287463" cy="206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1600">
              <a:lnSpc>
                <a:spcPts val="15400"/>
              </a:lnSpc>
              <a:spcBef>
                <a:spcPts val="0"/>
              </a:spcBef>
              <a:defRPr/>
            </a:pPr>
            <a:r>
              <a:rPr lang="id-ID" sz="14000" spc="10" dirty="0">
                <a:solidFill>
                  <a:schemeClr val="bg1"/>
                </a:solidFill>
              </a:rPr>
              <a:t>3</a:t>
            </a:r>
            <a:endParaRPr lang="id-ID" sz="1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66750"/>
          </a:xfrm>
        </p:spPr>
        <p:txBody>
          <a:bodyPr/>
          <a:lstStyle/>
          <a:p>
            <a:pPr eaLnBrk="1" hangingPunct="1"/>
            <a:r>
              <a:rPr lang="en-US" altLang="en-US" smtClean="0"/>
              <a:t>Fungsi Laba (Keuntungan)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029200"/>
          </a:xfrm>
        </p:spPr>
        <p:txBody>
          <a:bodyPr/>
          <a:lstStyle/>
          <a:p>
            <a:pPr algn="just" eaLnBrk="1" hangingPunct="1">
              <a:defRPr/>
            </a:pPr>
            <a:r>
              <a:rPr lang="en-ID" sz="2400" dirty="0" err="1" smtClean="0"/>
              <a:t>Dengan</a:t>
            </a:r>
            <a:r>
              <a:rPr lang="en-ID" sz="2400" dirty="0" smtClean="0"/>
              <a:t> </a:t>
            </a:r>
            <a:r>
              <a:rPr lang="en-ID" sz="2400" dirty="0" err="1" smtClean="0"/>
              <a:t>diketahuinya</a:t>
            </a:r>
            <a:r>
              <a:rPr lang="en-ID" sz="2400" dirty="0" smtClean="0"/>
              <a:t> </a:t>
            </a:r>
            <a:r>
              <a:rPr lang="en-ID" sz="2400" dirty="0" err="1" smtClean="0"/>
              <a:t>hubungan</a:t>
            </a:r>
            <a:r>
              <a:rPr lang="en-ID" sz="2400" dirty="0" smtClean="0"/>
              <a:t> </a:t>
            </a:r>
            <a:r>
              <a:rPr lang="en-ID" sz="2400" dirty="0" err="1" smtClean="0"/>
              <a:t>biaya</a:t>
            </a:r>
            <a:r>
              <a:rPr lang="en-ID" sz="2400" dirty="0" smtClean="0"/>
              <a:t> (C) </a:t>
            </a:r>
            <a:r>
              <a:rPr lang="en-ID" sz="2400" dirty="0" err="1"/>
              <a:t>dan</a:t>
            </a:r>
            <a:r>
              <a:rPr lang="en-ID" sz="2400" dirty="0"/>
              <a:t> </a:t>
            </a:r>
            <a:r>
              <a:rPr lang="en-ID" sz="2400" dirty="0" err="1" smtClean="0"/>
              <a:t>penerimaan</a:t>
            </a:r>
            <a:r>
              <a:rPr lang="en-ID" sz="2400" dirty="0" smtClean="0"/>
              <a:t> (R)</a:t>
            </a: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r>
              <a:rPr lang="en-ID" sz="2400" dirty="0" smtClean="0"/>
              <a:t> </a:t>
            </a:r>
            <a:r>
              <a:rPr lang="en-ID" sz="2400" dirty="0" err="1" smtClean="0"/>
              <a:t>dapat</a:t>
            </a:r>
            <a:r>
              <a:rPr lang="en-ID" sz="2400" dirty="0" smtClean="0"/>
              <a:t> </a:t>
            </a:r>
            <a:r>
              <a:rPr lang="en-ID" sz="2400" dirty="0" err="1" smtClean="0"/>
              <a:t>diketahui</a:t>
            </a:r>
            <a:r>
              <a:rPr lang="en-ID" sz="2400" dirty="0" smtClean="0"/>
              <a:t> </a:t>
            </a:r>
            <a:r>
              <a:rPr lang="en-ID" sz="2400" dirty="0" err="1" smtClean="0"/>
              <a:t>apakah</a:t>
            </a:r>
            <a:r>
              <a:rPr lang="en-ID" sz="2400" dirty="0" smtClean="0"/>
              <a:t> </a:t>
            </a:r>
            <a:r>
              <a:rPr lang="en-ID" sz="2400" dirty="0" err="1" smtClean="0"/>
              <a:t>perusahaan</a:t>
            </a:r>
            <a:r>
              <a:rPr lang="en-ID" sz="2400" dirty="0" smtClean="0"/>
              <a:t> </a:t>
            </a:r>
            <a:r>
              <a:rPr lang="en-ID" sz="2400" dirty="0" err="1" smtClean="0"/>
              <a:t>akan</a:t>
            </a:r>
            <a:r>
              <a:rPr lang="en-ID" sz="2400" dirty="0" smtClean="0"/>
              <a:t> </a:t>
            </a:r>
            <a:r>
              <a:rPr lang="en-ID" sz="2400" dirty="0" err="1" smtClean="0"/>
              <a:t>mendapat</a:t>
            </a:r>
            <a:r>
              <a:rPr lang="en-ID" sz="2400" dirty="0" smtClean="0"/>
              <a:t> </a:t>
            </a:r>
            <a:r>
              <a:rPr lang="en-ID" sz="2400" dirty="0" err="1" smtClean="0"/>
              <a:t>keuntungan</a:t>
            </a:r>
            <a:r>
              <a:rPr lang="en-ID" sz="2400" dirty="0" smtClean="0"/>
              <a:t> (</a:t>
            </a:r>
            <a:r>
              <a:rPr lang="en-ID" sz="2400" dirty="0" err="1" smtClean="0"/>
              <a:t>laba</a:t>
            </a:r>
            <a:r>
              <a:rPr lang="en-ID" sz="2400" dirty="0" smtClean="0"/>
              <a:t>) </a:t>
            </a:r>
            <a:r>
              <a:rPr lang="en-ID" sz="2400" dirty="0" err="1" smtClean="0"/>
              <a:t>atau</a:t>
            </a:r>
            <a:r>
              <a:rPr lang="en-ID" sz="2400" dirty="0" smtClean="0"/>
              <a:t> </a:t>
            </a:r>
            <a:r>
              <a:rPr lang="en-ID" sz="2400" dirty="0" err="1" smtClean="0"/>
              <a:t>kerugian</a:t>
            </a:r>
            <a:r>
              <a:rPr lang="en-ID" sz="2400" dirty="0" smtClean="0"/>
              <a:t>.     </a:t>
            </a: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endParaRPr lang="en-ID" sz="1000" dirty="0" smtClean="0"/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r>
              <a:rPr lang="en-ID" sz="2400" dirty="0" smtClean="0"/>
              <a:t> </a:t>
            </a:r>
            <a:r>
              <a:rPr lang="en-ID" sz="2400" dirty="0" err="1" smtClean="0"/>
              <a:t>Beberapa</a:t>
            </a:r>
            <a:r>
              <a:rPr lang="en-ID" sz="2400" dirty="0" smtClean="0"/>
              <a:t> </a:t>
            </a:r>
            <a:r>
              <a:rPr lang="en-ID" sz="2400" dirty="0" err="1" smtClean="0"/>
              <a:t>kemungkinan</a:t>
            </a:r>
            <a:r>
              <a:rPr lang="en-ID" sz="2400" dirty="0" smtClean="0"/>
              <a:t> </a:t>
            </a:r>
            <a:r>
              <a:rPr lang="en-ID" sz="2400" dirty="0" err="1" smtClean="0"/>
              <a:t>hubungan</a:t>
            </a:r>
            <a:r>
              <a:rPr lang="en-ID" sz="2400" dirty="0" smtClean="0"/>
              <a:t> C </a:t>
            </a:r>
            <a:r>
              <a:rPr lang="en-ID" sz="2400" dirty="0" err="1" smtClean="0"/>
              <a:t>dan</a:t>
            </a:r>
            <a:r>
              <a:rPr lang="en-ID" sz="2400" dirty="0" smtClean="0"/>
              <a:t> R :</a:t>
            </a: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1600200" y="3429000"/>
            <a:ext cx="2209800" cy="4572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ID" sz="2000" b="1" dirty="0"/>
              <a:t>π  =  TR - TC </a:t>
            </a:r>
            <a:endParaRPr lang="en-US" sz="2000" dirty="0"/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" r="43250"/>
          <a:stretch>
            <a:fillRect/>
          </a:stretch>
        </p:blipFill>
        <p:spPr bwMode="auto">
          <a:xfrm>
            <a:off x="5181600" y="3429000"/>
            <a:ext cx="3429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0" y="4038600"/>
            <a:ext cx="4800600" cy="1665288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ID" dirty="0"/>
              <a:t>π  &gt; 0 →  TR &gt; TC  = </a:t>
            </a:r>
            <a:r>
              <a:rPr lang="en-ID" dirty="0" err="1"/>
              <a:t>Keadaan</a:t>
            </a:r>
            <a:r>
              <a:rPr lang="en-ID" dirty="0"/>
              <a:t> </a:t>
            </a:r>
            <a:r>
              <a:rPr lang="en-ID" dirty="0" err="1"/>
              <a:t>untung</a:t>
            </a:r>
            <a:r>
              <a:rPr lang="en-ID" dirty="0"/>
              <a:t> / </a:t>
            </a:r>
            <a:r>
              <a:rPr lang="en-ID" dirty="0" err="1"/>
              <a:t>laba</a:t>
            </a:r>
            <a:endParaRPr lang="en-US" dirty="0"/>
          </a:p>
          <a:p>
            <a:pPr>
              <a:defRPr/>
            </a:pPr>
            <a:r>
              <a:rPr lang="en-ID" dirty="0"/>
              <a:t>π  = 0 →  TR = TC  = </a:t>
            </a:r>
            <a:r>
              <a:rPr lang="en-ID" dirty="0" err="1"/>
              <a:t>Keadaan</a:t>
            </a:r>
            <a:r>
              <a:rPr lang="en-ID" dirty="0"/>
              <a:t> Break Even Point 		    (BEP)</a:t>
            </a:r>
            <a:endParaRPr lang="en-US" dirty="0"/>
          </a:p>
          <a:p>
            <a:pPr>
              <a:defRPr/>
            </a:pPr>
            <a:r>
              <a:rPr lang="en-ID" dirty="0"/>
              <a:t>π  &lt; 0 →  TR &lt; TC  = </a:t>
            </a:r>
            <a:r>
              <a:rPr lang="en-ID" dirty="0" err="1"/>
              <a:t>Keadaan</a:t>
            </a:r>
            <a:r>
              <a:rPr lang="en-ID" dirty="0"/>
              <a:t> </a:t>
            </a:r>
            <a:r>
              <a:rPr lang="en-ID" dirty="0" err="1"/>
              <a:t>rugi</a:t>
            </a:r>
            <a:endParaRPr lang="en-US" dirty="0"/>
          </a:p>
        </p:txBody>
      </p:sp>
      <p:grpSp>
        <p:nvGrpSpPr>
          <p:cNvPr id="16391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8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6392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Analisis Pulang Pokok </a:t>
            </a:r>
            <a:r>
              <a:rPr lang="en-US" altLang="en-US" smtClean="0"/>
              <a:t/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389438"/>
          </a:xfrm>
        </p:spPr>
        <p:txBody>
          <a:bodyPr/>
          <a:lstStyle/>
          <a:p>
            <a:pPr algn="just" eaLnBrk="1" hangingPunct="1"/>
            <a:r>
              <a:rPr lang="id-ID" altLang="en-US" sz="2800" dirty="0" smtClean="0"/>
              <a:t>Analisis </a:t>
            </a:r>
            <a:r>
              <a:rPr lang="id-ID" altLang="en-US" sz="2800" b="1" dirty="0" smtClean="0"/>
              <a:t>Pulang Pokok</a:t>
            </a:r>
            <a:r>
              <a:rPr lang="id-ID" altLang="en-US" sz="2800" dirty="0" smtClean="0"/>
              <a:t> </a:t>
            </a:r>
            <a:r>
              <a:rPr lang="en-US" altLang="en-US" sz="2800" dirty="0" smtClean="0"/>
              <a:t>(</a:t>
            </a:r>
            <a:r>
              <a:rPr lang="en-US" altLang="en-US" sz="2800" b="1" i="1" dirty="0" smtClean="0"/>
              <a:t>break-even</a:t>
            </a:r>
            <a:r>
              <a:rPr lang="id-ID" altLang="en-US" sz="2800" b="1" i="1" dirty="0" smtClean="0"/>
              <a:t>-BEP/Impas/balik modal</a:t>
            </a:r>
            <a:r>
              <a:rPr lang="en-US" altLang="en-US" sz="2800" dirty="0" smtClean="0"/>
              <a:t>) </a:t>
            </a:r>
            <a:r>
              <a:rPr lang="en-US" altLang="en-US" sz="2800" dirty="0" err="1" smtClean="0"/>
              <a:t>yaitu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suatu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konsep</a:t>
            </a:r>
            <a:r>
              <a:rPr lang="en-US" altLang="en-US" sz="2800" dirty="0" smtClean="0"/>
              <a:t> yang </a:t>
            </a:r>
            <a:r>
              <a:rPr lang="en-US" altLang="en-US" sz="2800" dirty="0" err="1" smtClean="0"/>
              <a:t>digunakan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untuk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menganalisis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jumlah</a:t>
            </a:r>
            <a:r>
              <a:rPr lang="en-US" altLang="en-US" sz="2800" dirty="0" smtClean="0"/>
              <a:t> minimum </a:t>
            </a:r>
            <a:r>
              <a:rPr lang="en-US" altLang="en-US" sz="2800" dirty="0" err="1" smtClean="0"/>
              <a:t>produk</a:t>
            </a:r>
            <a:r>
              <a:rPr lang="en-US" altLang="en-US" sz="2800" dirty="0" smtClean="0"/>
              <a:t> yang </a:t>
            </a:r>
            <a:r>
              <a:rPr lang="en-US" altLang="en-US" sz="2800" dirty="0" err="1" smtClean="0"/>
              <a:t>harus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dihasilkan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atau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terjual</a:t>
            </a:r>
            <a:r>
              <a:rPr lang="en-US" altLang="en-US" sz="2800" dirty="0" smtClean="0"/>
              <a:t> agar </a:t>
            </a:r>
            <a:r>
              <a:rPr lang="en-US" altLang="en-US" sz="2800" dirty="0" err="1" smtClean="0"/>
              <a:t>perusahaan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tidak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mengalami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kerugian</a:t>
            </a:r>
            <a:r>
              <a:rPr lang="en-US" altLang="en-US" sz="2800" dirty="0" smtClean="0"/>
              <a:t>. </a:t>
            </a:r>
          </a:p>
          <a:p>
            <a:pPr algn="just" eaLnBrk="1" hangingPunct="1"/>
            <a:r>
              <a:rPr lang="en-US" altLang="en-US" sz="2800" dirty="0" err="1" smtClean="0"/>
              <a:t>Keadaan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pulang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pokok</a:t>
            </a:r>
            <a:r>
              <a:rPr lang="en-US" altLang="en-US" sz="2800" dirty="0" smtClean="0"/>
              <a:t> (profit </a:t>
            </a:r>
            <a:r>
              <a:rPr lang="en-US" altLang="en-US" sz="2800" dirty="0" err="1" smtClean="0"/>
              <a:t>nol</a:t>
            </a:r>
            <a:r>
              <a:rPr lang="en-US" altLang="en-US" sz="2800" dirty="0" smtClean="0"/>
              <a:t>, π = 0 ) </a:t>
            </a:r>
            <a:r>
              <a:rPr lang="en-US" altLang="en-US" sz="2800" dirty="0" err="1" smtClean="0"/>
              <a:t>terjadi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apabila</a:t>
            </a:r>
            <a:r>
              <a:rPr lang="en-US" altLang="en-US" sz="2800" dirty="0" smtClean="0"/>
              <a:t> R = C ; </a:t>
            </a:r>
            <a:r>
              <a:rPr lang="en-US" altLang="en-US" sz="2800" dirty="0" err="1" smtClean="0"/>
              <a:t>perusahaan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tidak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memperoleh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keuntungan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tetapi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tidak</a:t>
            </a:r>
            <a:r>
              <a:rPr lang="en-US" altLang="en-US" sz="2800" dirty="0" smtClean="0"/>
              <a:t> pula </a:t>
            </a:r>
            <a:r>
              <a:rPr lang="en-US" altLang="en-US" sz="2800" dirty="0" err="1" smtClean="0"/>
              <a:t>menderita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kerugian</a:t>
            </a:r>
            <a:r>
              <a:rPr lang="en-US" altLang="en-US" sz="2800" dirty="0" smtClean="0"/>
              <a:t>. </a:t>
            </a:r>
            <a:endParaRPr lang="en-US" altLang="en-US" dirty="0" smtClean="0"/>
          </a:p>
        </p:txBody>
      </p:sp>
      <p:grpSp>
        <p:nvGrpSpPr>
          <p:cNvPr id="17412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5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43000"/>
          </a:xfrm>
        </p:spPr>
        <p:txBody>
          <a:bodyPr/>
          <a:lstStyle/>
          <a:p>
            <a:pPr algn="just" eaLnBrk="1" hangingPunct="1"/>
            <a:r>
              <a:rPr lang="en-US" altLang="en-US" sz="3200" smtClean="0"/>
              <a:t>Secara grafik hal ini ditunjukkan oleh perpotongan antara kurva R dan kurva C.</a:t>
            </a:r>
            <a:r>
              <a:rPr lang="en-US" altLang="en-US" sz="5400" smtClean="0"/>
              <a:t/>
            </a:r>
            <a:br>
              <a:rPr lang="en-US" altLang="en-US" sz="5400" smtClean="0"/>
            </a:br>
            <a:endParaRPr lang="en-US" altLang="en-US" smtClean="0"/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838" y="1981200"/>
            <a:ext cx="8793162" cy="4114800"/>
          </a:xfrm>
        </p:spPr>
      </p:pic>
      <p:grpSp>
        <p:nvGrpSpPr>
          <p:cNvPr id="18436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5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dirty="0" err="1" smtClean="0"/>
              <a:t>Contoh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Soal</a:t>
            </a:r>
            <a:r>
              <a:rPr lang="en-US" altLang="en-US" dirty="0" smtClean="0"/>
              <a:t> </a:t>
            </a:r>
            <a:r>
              <a:rPr lang="id-ID" altLang="en-US" dirty="0" smtClean="0"/>
              <a:t>3</a:t>
            </a:r>
            <a:r>
              <a:rPr lang="en-US" altLang="en-US" dirty="0" smtClean="0"/>
              <a:t>: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7613"/>
          </a:xfrm>
        </p:spPr>
        <p:txBody>
          <a:bodyPr/>
          <a:lstStyle/>
          <a:p>
            <a:pPr algn="just" eaLnBrk="1" hangingPunct="1"/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Andaikan biaya total yang dikeluarkan perusahaan ditunjukan oleh persamaan C = 20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000 + 100 Q dan penerimaan totalnya R = 200 Q. Tentukan :</a:t>
            </a:r>
          </a:p>
          <a:p>
            <a:pPr marL="514350" indent="-514350" algn="just" eaLnBrk="1" hangingPunct="1">
              <a:buAutoNum type="alphaLcPeriod"/>
            </a:pPr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Pada tingkat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produksi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berapa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unit</a:t>
            </a:r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 perusahaan mengalami pulang pokok ? </a:t>
            </a:r>
          </a:p>
          <a:p>
            <a:pPr marL="514350" indent="-514350" algn="just" eaLnBrk="1" hangingPunct="1">
              <a:buAutoNum type="alphaLcPeriod"/>
            </a:pPr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Apa yang terjadi jika perusahaan memproduksi 150 dan 250 unit ?</a:t>
            </a:r>
          </a:p>
          <a:p>
            <a:pPr marL="514350" indent="-514350" algn="just" eaLnBrk="1" hangingPunct="1">
              <a:buAutoNum type="alphaLcPeriod"/>
            </a:pPr>
            <a:r>
              <a:rPr lang="id-ID" altLang="en-US" sz="2400" dirty="0">
                <a:latin typeface="Times New Roman" pitchFamily="18" charset="0"/>
                <a:cs typeface="Times New Roman" pitchFamily="18" charset="0"/>
              </a:rPr>
              <a:t>Berapa total biaya marjinal dan penerimaan marjinal jika produksi </a:t>
            </a:r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200 </a:t>
            </a:r>
            <a:r>
              <a:rPr lang="id-ID" altLang="en-US" sz="2400" dirty="0">
                <a:latin typeface="Times New Roman" pitchFamily="18" charset="0"/>
                <a:cs typeface="Times New Roman" pitchFamily="18" charset="0"/>
              </a:rPr>
              <a:t>unit meningkat menjadi </a:t>
            </a:r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250?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id-ID" altLang="en-US" sz="2400" dirty="0">
                <a:latin typeface="Times New Roman" pitchFamily="18" charset="0"/>
                <a:cs typeface="Times New Roman" pitchFamily="18" charset="0"/>
              </a:rPr>
              <a:t>Jika ingin memperoleh laba Rp. </a:t>
            </a:r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10.000</a:t>
            </a:r>
            <a:r>
              <a:rPr lang="id-ID" altLang="en-US" sz="2400" dirty="0">
                <a:latin typeface="Times New Roman" pitchFamily="18" charset="0"/>
                <a:cs typeface="Times New Roman" pitchFamily="18" charset="0"/>
              </a:rPr>
              <a:t>,- berapa jumlah yang harus diproduksi ?</a:t>
            </a:r>
            <a:endParaRPr lang="id-ID" altLang="en-US" sz="2400" dirty="0">
              <a:latin typeface="Arial" charset="0"/>
              <a:cs typeface="Arial" charset="0"/>
            </a:endParaRPr>
          </a:p>
          <a:p>
            <a:pPr marL="457200" indent="-457200">
              <a:buFontTx/>
              <a:buAutoNum type="alphaLcPeriod"/>
              <a:defRPr/>
            </a:pPr>
            <a:r>
              <a:rPr lang="id-ID" altLang="en-US" sz="2400" dirty="0">
                <a:latin typeface="Times New Roman" pitchFamily="18" charset="0"/>
                <a:cs typeface="Times New Roman" pitchFamily="18" charset="0"/>
              </a:rPr>
              <a:t>Gambarkan grafiknya !</a:t>
            </a:r>
          </a:p>
          <a:p>
            <a:pPr marL="514350" indent="-514350" algn="just" eaLnBrk="1" hangingPunct="1">
              <a:buAutoNum type="alphaLcPeriod"/>
            </a:pPr>
            <a:endParaRPr lang="en-US" alt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US" altLang="en-US" dirty="0" smtClean="0"/>
          </a:p>
        </p:txBody>
      </p:sp>
      <p:grpSp>
        <p:nvGrpSpPr>
          <p:cNvPr id="19460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5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38150"/>
          </a:xfrm>
        </p:spPr>
        <p:txBody>
          <a:bodyPr/>
          <a:lstStyle/>
          <a:p>
            <a:pPr eaLnBrk="1" hangingPunct="1"/>
            <a:r>
              <a:rPr lang="en-US" altLang="en-US" smtClean="0"/>
              <a:t>Penyelesaian :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89438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en-US" altLang="en-US" dirty="0" err="1" smtClean="0"/>
              <a:t>Diketahui</a:t>
            </a:r>
            <a:r>
              <a:rPr lang="en-US" altLang="en-US" dirty="0" smtClean="0"/>
              <a:t> :</a:t>
            </a:r>
          </a:p>
          <a:p>
            <a:pPr algn="just" eaLnBrk="1" hangingPunct="1">
              <a:buNone/>
            </a:pPr>
            <a:r>
              <a:rPr lang="id-ID" altLang="en-US" dirty="0" smtClean="0"/>
              <a:t>C  =  20.000 + 100Q	</a:t>
            </a:r>
            <a:r>
              <a:rPr lang="en-US" altLang="en-US" sz="2800" dirty="0" smtClean="0"/>
              <a:t>π </a:t>
            </a:r>
            <a:r>
              <a:rPr lang="en-US" altLang="en-US" sz="2800" dirty="0"/>
              <a:t>= </a:t>
            </a:r>
            <a:r>
              <a:rPr lang="id-ID" altLang="en-US" sz="2800" dirty="0" smtClean="0"/>
              <a:t>R – C</a:t>
            </a:r>
          </a:p>
          <a:p>
            <a:pPr algn="just" eaLnBrk="1" hangingPunct="1">
              <a:buNone/>
            </a:pPr>
            <a:r>
              <a:rPr lang="id-ID" altLang="en-US" dirty="0" smtClean="0"/>
              <a:t>R  =  200Q			</a:t>
            </a:r>
            <a:r>
              <a:rPr lang="en-US" altLang="en-US" sz="2400" dirty="0"/>
              <a:t> </a:t>
            </a:r>
            <a:r>
              <a:rPr lang="id-ID" altLang="en-US" sz="2400" dirty="0" smtClean="0"/>
              <a:t>   = 200Q – (</a:t>
            </a:r>
            <a:r>
              <a:rPr lang="id-ID" altLang="en-US" dirty="0" smtClean="0"/>
              <a:t>20.000 </a:t>
            </a:r>
            <a:r>
              <a:rPr lang="id-ID" altLang="en-US" dirty="0"/>
              <a:t>+ </a:t>
            </a:r>
            <a:r>
              <a:rPr lang="id-ID" altLang="en-US" dirty="0" smtClean="0"/>
              <a:t>100Q)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id-ID" altLang="en-US" dirty="0" smtClean="0"/>
              <a:t>a. </a:t>
            </a:r>
            <a:r>
              <a:rPr lang="en-US" altLang="en-US" dirty="0" err="1" smtClean="0"/>
              <a:t>Syarat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Pulang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Pokok</a:t>
            </a:r>
            <a:endParaRPr lang="en-US" altLang="en-US" dirty="0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en-US" altLang="en-US" dirty="0" smtClean="0"/>
              <a:t>      </a:t>
            </a:r>
            <a:r>
              <a:rPr lang="id-ID" altLang="en-US" dirty="0" smtClean="0"/>
              <a:t>     R  =  C						</a:t>
            </a:r>
            <a:endParaRPr lang="en-US" altLang="en-US" dirty="0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id-ID" altLang="en-US" dirty="0" smtClean="0"/>
              <a:t>    </a:t>
            </a:r>
            <a:r>
              <a:rPr lang="en-US" altLang="en-US" dirty="0" smtClean="0"/>
              <a:t>2</a:t>
            </a:r>
            <a:r>
              <a:rPr lang="id-ID" altLang="en-US" dirty="0" smtClean="0"/>
              <a:t>00Q  =  20</a:t>
            </a:r>
            <a:r>
              <a:rPr lang="en-US" altLang="en-US" dirty="0" smtClean="0"/>
              <a:t>.</a:t>
            </a:r>
            <a:r>
              <a:rPr lang="id-ID" altLang="en-US" dirty="0" smtClean="0"/>
              <a:t>000 + 100Q			</a:t>
            </a:r>
            <a:endParaRPr lang="en-US" altLang="en-US" dirty="0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id-ID" altLang="en-US" dirty="0" smtClean="0"/>
              <a:t>     </a:t>
            </a:r>
            <a:r>
              <a:rPr lang="en-US" altLang="en-US" dirty="0" smtClean="0"/>
              <a:t>1</a:t>
            </a:r>
            <a:r>
              <a:rPr lang="id-ID" altLang="en-US" dirty="0" smtClean="0"/>
              <a:t>00Q  =  20</a:t>
            </a:r>
            <a:r>
              <a:rPr lang="en-US" altLang="en-US" dirty="0" smtClean="0"/>
              <a:t>.</a:t>
            </a:r>
            <a:r>
              <a:rPr lang="id-ID" altLang="en-US" dirty="0" smtClean="0"/>
              <a:t>000				</a:t>
            </a:r>
            <a:endParaRPr lang="en-US" altLang="en-US" dirty="0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id-ID" altLang="en-US" dirty="0" smtClean="0"/>
              <a:t>           Q  =  </a:t>
            </a:r>
            <a:r>
              <a:rPr lang="en-US" altLang="en-US" dirty="0" smtClean="0"/>
              <a:t>2</a:t>
            </a:r>
            <a:r>
              <a:rPr lang="id-ID" altLang="en-US" dirty="0" smtClean="0"/>
              <a:t>00</a:t>
            </a:r>
            <a:endParaRPr lang="en-US" altLang="en-US" dirty="0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id-ID" altLang="en-US" dirty="0" smtClean="0"/>
              <a:t>    </a:t>
            </a:r>
            <a:r>
              <a:rPr lang="en-US" altLang="en-US" dirty="0" err="1" smtClean="0"/>
              <a:t>Jadi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pada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tingkat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produksi</a:t>
            </a:r>
            <a:r>
              <a:rPr lang="en-US" altLang="en-US" dirty="0" smtClean="0"/>
              <a:t> 200 unit </a:t>
            </a:r>
            <a:r>
              <a:rPr lang="en-US" altLang="en-US" dirty="0" err="1" smtClean="0"/>
              <a:t>dicapai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keadaan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pulang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pokok</a:t>
            </a:r>
            <a:r>
              <a:rPr lang="id-ID" altLang="en-US" dirty="0" smtClean="0"/>
              <a:t>										</a:t>
            </a:r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  <p:grpSp>
        <p:nvGrpSpPr>
          <p:cNvPr id="20484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5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" name="Left Brace 8"/>
          <p:cNvSpPr/>
          <p:nvPr/>
        </p:nvSpPr>
        <p:spPr>
          <a:xfrm rot="10800000">
            <a:off x="3581401" y="2171700"/>
            <a:ext cx="180975" cy="5715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r>
              <a:rPr lang="id-ID" dirty="0" smtClean="0"/>
              <a:t> 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589896"/>
          </a:xfrm>
        </p:spPr>
        <p:txBody>
          <a:bodyPr/>
          <a:lstStyle/>
          <a:p>
            <a:pPr eaLnBrk="1" hangingPunct="1">
              <a:spcBef>
                <a:spcPts val="0"/>
              </a:spcBef>
              <a:buFont typeface="Wingdings 2" pitchFamily="18" charset="2"/>
              <a:buNone/>
            </a:pPr>
            <a:r>
              <a:rPr lang="id-ID" altLang="en-US" sz="2400" dirty="0" smtClean="0"/>
              <a:t>b. </a:t>
            </a:r>
            <a:r>
              <a:rPr lang="en-US" altLang="en-US" sz="2400" dirty="0" err="1" smtClean="0"/>
              <a:t>Jika</a:t>
            </a:r>
            <a:r>
              <a:rPr lang="en-US" altLang="en-US" sz="2400" dirty="0" smtClean="0"/>
              <a:t> </a:t>
            </a:r>
            <a:r>
              <a:rPr lang="en-US" altLang="en-US" sz="2400" b="1" dirty="0" smtClean="0"/>
              <a:t>Q = 150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maka</a:t>
            </a:r>
            <a:endParaRPr lang="en-US" altLang="en-US" sz="2400" dirty="0" smtClean="0"/>
          </a:p>
          <a:p>
            <a:pPr eaLnBrk="1" hangingPunct="1">
              <a:spcBef>
                <a:spcPts val="0"/>
              </a:spcBef>
              <a:buFont typeface="Wingdings 2" pitchFamily="18" charset="2"/>
              <a:buNone/>
            </a:pPr>
            <a:r>
              <a:rPr lang="id-ID" altLang="en-US" sz="2400" dirty="0" smtClean="0"/>
              <a:t>	π</a:t>
            </a:r>
            <a:r>
              <a:rPr lang="en-US" altLang="en-US" sz="2400" dirty="0" smtClean="0"/>
              <a:t> = R – C</a:t>
            </a:r>
          </a:p>
          <a:p>
            <a:pPr eaLnBrk="1" hangingPunct="1">
              <a:spcBef>
                <a:spcPts val="0"/>
              </a:spcBef>
              <a:buFont typeface="Wingdings 2" pitchFamily="18" charset="2"/>
              <a:buNone/>
            </a:pPr>
            <a:r>
              <a:rPr lang="en-US" altLang="en-US" sz="2400" dirty="0" smtClean="0"/>
              <a:t> </a:t>
            </a:r>
            <a:r>
              <a:rPr lang="id-ID" altLang="en-US" sz="2400" dirty="0" smtClean="0"/>
              <a:t>	  </a:t>
            </a:r>
            <a:r>
              <a:rPr lang="en-US" altLang="en-US" sz="2400" dirty="0" smtClean="0"/>
              <a:t> = 2</a:t>
            </a:r>
            <a:r>
              <a:rPr lang="id-ID" altLang="en-US" sz="2400" dirty="0" smtClean="0"/>
              <a:t>00Q  </a:t>
            </a:r>
            <a:r>
              <a:rPr lang="en-US" altLang="en-US" sz="2400" dirty="0" smtClean="0"/>
              <a:t>– </a:t>
            </a:r>
            <a:r>
              <a:rPr lang="id-ID" altLang="en-US" sz="2400" dirty="0" smtClean="0"/>
              <a:t>(20</a:t>
            </a:r>
            <a:r>
              <a:rPr lang="en-US" altLang="en-US" sz="2400" dirty="0" smtClean="0"/>
              <a:t>.</a:t>
            </a:r>
            <a:r>
              <a:rPr lang="id-ID" altLang="en-US" sz="2400" dirty="0" smtClean="0"/>
              <a:t>000 + 100Q)= 200Q – 20.000- 100Q</a:t>
            </a:r>
            <a:endParaRPr lang="en-US" altLang="en-US" sz="2400" dirty="0" smtClean="0"/>
          </a:p>
          <a:p>
            <a:pPr eaLnBrk="1" hangingPunct="1">
              <a:spcBef>
                <a:spcPts val="0"/>
              </a:spcBef>
              <a:buFont typeface="Wingdings 2" pitchFamily="18" charset="2"/>
              <a:buNone/>
            </a:pPr>
            <a:r>
              <a:rPr lang="en-US" altLang="en-US" sz="2400" dirty="0" smtClean="0"/>
              <a:t> </a:t>
            </a:r>
            <a:r>
              <a:rPr lang="id-ID" altLang="en-US" sz="2400" dirty="0" smtClean="0"/>
              <a:t>	  </a:t>
            </a:r>
            <a:r>
              <a:rPr lang="en-US" altLang="en-US" sz="2400" dirty="0" smtClean="0"/>
              <a:t> =</a:t>
            </a:r>
            <a:r>
              <a:rPr lang="id-ID" altLang="en-US" sz="2400" dirty="0"/>
              <a:t> </a:t>
            </a:r>
            <a:r>
              <a:rPr lang="en-US" altLang="en-US" sz="2400" dirty="0" smtClean="0"/>
              <a:t>100 Q – 20.000</a:t>
            </a:r>
          </a:p>
          <a:p>
            <a:pPr eaLnBrk="1" hangingPunct="1">
              <a:spcBef>
                <a:spcPts val="0"/>
              </a:spcBef>
              <a:buFont typeface="Wingdings 2" pitchFamily="18" charset="2"/>
              <a:buNone/>
            </a:pPr>
            <a:r>
              <a:rPr lang="en-US" altLang="en-US" sz="2400" dirty="0" smtClean="0"/>
              <a:t>  </a:t>
            </a:r>
            <a:r>
              <a:rPr lang="id-ID" altLang="en-US" sz="2400" dirty="0" smtClean="0"/>
              <a:t>     </a:t>
            </a:r>
            <a:r>
              <a:rPr lang="en-US" altLang="en-US" sz="2400" dirty="0" smtClean="0"/>
              <a:t>= 100(150) – 20.000</a:t>
            </a:r>
          </a:p>
          <a:p>
            <a:pPr eaLnBrk="1" hangingPunct="1">
              <a:spcBef>
                <a:spcPts val="0"/>
              </a:spcBef>
              <a:buFont typeface="Wingdings 2" pitchFamily="18" charset="2"/>
              <a:buNone/>
            </a:pPr>
            <a:r>
              <a:rPr lang="en-US" altLang="en-US" sz="2400" dirty="0" smtClean="0"/>
              <a:t> </a:t>
            </a:r>
            <a:r>
              <a:rPr lang="id-ID" altLang="en-US" sz="2400" dirty="0" smtClean="0"/>
              <a:t>	  </a:t>
            </a:r>
            <a:r>
              <a:rPr lang="en-US" altLang="en-US" sz="2400" dirty="0" smtClean="0"/>
              <a:t> = -5.000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Font typeface="Wingdings 2" pitchFamily="18" charset="2"/>
              <a:buNone/>
            </a:pPr>
            <a:r>
              <a:rPr lang="id-ID" altLang="en-US" sz="2400" dirty="0" smtClean="0"/>
              <a:t>	( Perusahaan mengalami ke</a:t>
            </a:r>
            <a:r>
              <a:rPr lang="en-US" altLang="en-US" sz="2400" dirty="0" err="1" smtClean="0"/>
              <a:t>rugian</a:t>
            </a:r>
            <a:r>
              <a:rPr lang="id-ID" altLang="en-US" sz="2400" dirty="0" smtClean="0"/>
              <a:t> </a:t>
            </a:r>
            <a:r>
              <a:rPr lang="en-US" altLang="en-US" sz="2400" dirty="0" err="1" smtClean="0"/>
              <a:t>sebesar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Rp</a:t>
            </a:r>
            <a:r>
              <a:rPr lang="en-US" altLang="en-US" sz="2400" dirty="0" smtClean="0"/>
              <a:t>. 5.000,-</a:t>
            </a:r>
            <a:r>
              <a:rPr lang="id-ID" altLang="en-US" sz="2400" dirty="0" smtClean="0"/>
              <a:t> )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id-ID" altLang="en-US" sz="2400" dirty="0" smtClean="0"/>
              <a:t>	</a:t>
            </a:r>
            <a:r>
              <a:rPr lang="en-US" altLang="en-US" sz="2400" dirty="0" err="1" smtClean="0"/>
              <a:t>Jika</a:t>
            </a:r>
            <a:r>
              <a:rPr lang="en-US" altLang="en-US" sz="2400" dirty="0" smtClean="0"/>
              <a:t> </a:t>
            </a:r>
            <a:r>
              <a:rPr lang="en-US" altLang="en-US" sz="2400" b="1" dirty="0" smtClean="0"/>
              <a:t>Q = </a:t>
            </a:r>
            <a:r>
              <a:rPr lang="id-ID" altLang="en-US" sz="2400" b="1" dirty="0" smtClean="0"/>
              <a:t>2</a:t>
            </a:r>
            <a:r>
              <a:rPr lang="en-US" altLang="en-US" sz="2400" b="1" dirty="0" smtClean="0"/>
              <a:t>50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maka</a:t>
            </a:r>
            <a:endParaRPr lang="en-US" altLang="en-US" sz="2400" dirty="0" smtClean="0"/>
          </a:p>
          <a:p>
            <a:pPr eaLnBrk="1" hangingPunct="1">
              <a:spcBef>
                <a:spcPts val="0"/>
              </a:spcBef>
              <a:buNone/>
            </a:pPr>
            <a:r>
              <a:rPr lang="id-ID" altLang="en-US" sz="2400" dirty="0" smtClean="0"/>
              <a:t>	π</a:t>
            </a:r>
            <a:r>
              <a:rPr lang="en-US" altLang="en-US" sz="2400" dirty="0" smtClean="0"/>
              <a:t> = R – C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2400" dirty="0" smtClean="0"/>
              <a:t>  </a:t>
            </a:r>
            <a:r>
              <a:rPr lang="id-ID" altLang="en-US" sz="2400" dirty="0" smtClean="0"/>
              <a:t>	   </a:t>
            </a:r>
            <a:r>
              <a:rPr lang="en-US" altLang="en-US" sz="2400" dirty="0" smtClean="0"/>
              <a:t>= 2</a:t>
            </a:r>
            <a:r>
              <a:rPr lang="id-ID" altLang="en-US" sz="2400" dirty="0" smtClean="0"/>
              <a:t>00Q  </a:t>
            </a:r>
            <a:r>
              <a:rPr lang="en-US" altLang="en-US" sz="2400" dirty="0" smtClean="0"/>
              <a:t>– (</a:t>
            </a:r>
            <a:r>
              <a:rPr lang="id-ID" altLang="en-US" sz="2400" dirty="0" smtClean="0"/>
              <a:t> 20</a:t>
            </a:r>
            <a:r>
              <a:rPr lang="en-US" altLang="en-US" sz="2400" dirty="0" smtClean="0"/>
              <a:t>.</a:t>
            </a:r>
            <a:r>
              <a:rPr lang="id-ID" altLang="en-US" sz="2400" dirty="0" smtClean="0"/>
              <a:t>000 + 100Q</a:t>
            </a:r>
            <a:r>
              <a:rPr lang="en-US" altLang="en-US" sz="2400" dirty="0" smtClean="0"/>
              <a:t>)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2400" dirty="0" smtClean="0"/>
              <a:t>  </a:t>
            </a:r>
            <a:r>
              <a:rPr lang="id-ID" altLang="en-US" sz="2400" dirty="0" smtClean="0"/>
              <a:t>	   </a:t>
            </a:r>
            <a:r>
              <a:rPr lang="en-US" altLang="en-US" sz="2400" dirty="0" smtClean="0"/>
              <a:t>=</a:t>
            </a:r>
            <a:r>
              <a:rPr lang="id-ID" altLang="en-US" sz="2400" dirty="0" smtClean="0"/>
              <a:t> </a:t>
            </a:r>
            <a:r>
              <a:rPr lang="en-US" altLang="en-US" sz="2400" dirty="0" smtClean="0"/>
              <a:t>100 Q – 20.000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2400" dirty="0" smtClean="0"/>
              <a:t>  </a:t>
            </a:r>
            <a:r>
              <a:rPr lang="id-ID" altLang="en-US" sz="2400" dirty="0" smtClean="0"/>
              <a:t>	   </a:t>
            </a:r>
            <a:r>
              <a:rPr lang="en-US" altLang="en-US" sz="2400" dirty="0" smtClean="0"/>
              <a:t>= 100(</a:t>
            </a:r>
            <a:r>
              <a:rPr lang="id-ID" altLang="en-US" sz="2400" dirty="0" smtClean="0"/>
              <a:t>2</a:t>
            </a:r>
            <a:r>
              <a:rPr lang="en-US" altLang="en-US" sz="2400" dirty="0" smtClean="0"/>
              <a:t>50) – 20.000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2400" dirty="0" smtClean="0"/>
              <a:t>  </a:t>
            </a:r>
            <a:r>
              <a:rPr lang="id-ID" altLang="en-US" sz="2400" dirty="0" smtClean="0"/>
              <a:t>     </a:t>
            </a:r>
            <a:r>
              <a:rPr lang="en-US" altLang="en-US" sz="2400" dirty="0" smtClean="0"/>
              <a:t>= 5.000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id-ID" altLang="en-US" sz="2400" dirty="0" smtClean="0"/>
              <a:t>	( Perusahaan mengalami laba </a:t>
            </a:r>
            <a:r>
              <a:rPr lang="en-US" altLang="en-US" sz="2400" dirty="0" err="1" smtClean="0"/>
              <a:t>sebesar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Rp</a:t>
            </a:r>
            <a:r>
              <a:rPr lang="en-US" altLang="en-US" sz="2400" dirty="0" smtClean="0"/>
              <a:t>. 5.000,-</a:t>
            </a:r>
            <a:r>
              <a:rPr lang="id-ID" altLang="en-US" sz="2400" dirty="0" smtClean="0"/>
              <a:t> )</a:t>
            </a:r>
            <a:endParaRPr lang="en-US" altLang="en-US" sz="2400" dirty="0" smtClean="0"/>
          </a:p>
          <a:p>
            <a:pPr eaLnBrk="1" hangingPunct="1">
              <a:buFont typeface="Wingdings 2" pitchFamily="18" charset="2"/>
              <a:buNone/>
            </a:pPr>
            <a:endParaRPr lang="en-US" altLang="en-US" sz="2400" dirty="0" smtClean="0"/>
          </a:p>
          <a:p>
            <a:pPr eaLnBrk="1" hangingPunct="1"/>
            <a:endParaRPr lang="en-US" altLang="en-US" dirty="0" smtClean="0"/>
          </a:p>
        </p:txBody>
      </p:sp>
      <p:grpSp>
        <p:nvGrpSpPr>
          <p:cNvPr id="21507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4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81000" y="914400"/>
                <a:ext cx="8382000" cy="5690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3050" lvl="0" indent="-273050">
                  <a:spcBef>
                    <a:spcPts val="0"/>
                  </a:spcBef>
                  <a:buClr>
                    <a:srgbClr val="0BD0D9"/>
                  </a:buClr>
                  <a:buSzPct val="95000"/>
                </a:pPr>
                <a:r>
                  <a:rPr lang="id-ID" altLang="en-US" sz="2400" dirty="0" smtClean="0">
                    <a:solidFill>
                      <a:prstClr val="black"/>
                    </a:solidFill>
                    <a:latin typeface="Constantia"/>
                    <a:cs typeface="+mn-cs"/>
                  </a:rPr>
                  <a:t>c</a:t>
                </a:r>
                <a:r>
                  <a:rPr lang="id-ID" altLang="en-US" sz="2400" dirty="0" smtClean="0">
                    <a:solidFill>
                      <a:prstClr val="black"/>
                    </a:solidFill>
                  </a:rPr>
                  <a:t>. </a:t>
                </a:r>
                <a:r>
                  <a:rPr lang="en-US" altLang="en-US" sz="2400" dirty="0" err="1">
                    <a:solidFill>
                      <a:prstClr val="black"/>
                    </a:solidFill>
                  </a:rPr>
                  <a:t>Jika</a:t>
                </a:r>
                <a:r>
                  <a:rPr lang="en-US" alt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altLang="en-US" sz="2400" b="1" dirty="0">
                    <a:solidFill>
                      <a:prstClr val="black"/>
                    </a:solidFill>
                  </a:rPr>
                  <a:t>Q = </a:t>
                </a:r>
                <a:r>
                  <a:rPr lang="id-ID" altLang="en-US" sz="2400" b="1" dirty="0" smtClean="0">
                    <a:solidFill>
                      <a:prstClr val="black"/>
                    </a:solidFill>
                  </a:rPr>
                  <a:t>20</a:t>
                </a:r>
                <a:r>
                  <a:rPr lang="en-US" altLang="en-US" sz="2400" b="1" dirty="0" smtClean="0">
                    <a:solidFill>
                      <a:prstClr val="black"/>
                    </a:solidFill>
                  </a:rPr>
                  <a:t>0</a:t>
                </a:r>
                <a:r>
                  <a:rPr lang="en-US" altLang="en-US" sz="2400" dirty="0">
                    <a:solidFill>
                      <a:prstClr val="black"/>
                    </a:solidFill>
                  </a:rPr>
                  <a:t>, </a:t>
                </a:r>
                <a:r>
                  <a:rPr lang="id-ID" altLang="en-US" sz="2400" dirty="0" smtClean="0">
                    <a:solidFill>
                      <a:prstClr val="black"/>
                    </a:solidFill>
                  </a:rPr>
                  <a:t>			</a:t>
                </a:r>
                <a:r>
                  <a:rPr lang="en-US" alt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prstClr val="black"/>
                    </a:solidFill>
                  </a:rPr>
                  <a:t>Jika</a:t>
                </a:r>
                <a:r>
                  <a:rPr lang="en-US" alt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altLang="en-US" sz="2400" b="1" dirty="0" smtClean="0">
                    <a:solidFill>
                      <a:prstClr val="black"/>
                    </a:solidFill>
                  </a:rPr>
                  <a:t>Q </a:t>
                </a:r>
                <a:r>
                  <a:rPr lang="en-US" altLang="en-US" sz="2400" b="1" dirty="0">
                    <a:solidFill>
                      <a:prstClr val="black"/>
                    </a:solidFill>
                  </a:rPr>
                  <a:t>= </a:t>
                </a:r>
                <a:r>
                  <a:rPr lang="id-ID" altLang="en-US" sz="2400" b="1" dirty="0" smtClean="0">
                    <a:solidFill>
                      <a:prstClr val="black"/>
                    </a:solidFill>
                  </a:rPr>
                  <a:t>25</a:t>
                </a:r>
                <a:r>
                  <a:rPr lang="en-US" altLang="en-US" sz="2400" b="1" dirty="0" smtClean="0">
                    <a:solidFill>
                      <a:prstClr val="black"/>
                    </a:solidFill>
                  </a:rPr>
                  <a:t>0</a:t>
                </a:r>
                <a:r>
                  <a:rPr lang="en-US" altLang="en-US" sz="2400" dirty="0">
                    <a:solidFill>
                      <a:prstClr val="black"/>
                    </a:solidFill>
                  </a:rPr>
                  <a:t>, </a:t>
                </a:r>
                <a:endParaRPr lang="id-ID" altLang="en-US" sz="2400" dirty="0" smtClean="0">
                  <a:solidFill>
                    <a:prstClr val="black"/>
                  </a:solidFill>
                </a:endParaRPr>
              </a:p>
              <a:p>
                <a:pPr marL="273050" lvl="0" indent="-273050">
                  <a:spcBef>
                    <a:spcPts val="0"/>
                  </a:spcBef>
                  <a:buClr>
                    <a:srgbClr val="0BD0D9"/>
                  </a:buClr>
                  <a:buSzPct val="95000"/>
                </a:pPr>
                <a:r>
                  <a:rPr lang="id-ID" altLang="en-US" sz="2400" dirty="0">
                    <a:solidFill>
                      <a:prstClr val="black"/>
                    </a:solidFill>
                  </a:rPr>
                  <a:t>	</a:t>
                </a:r>
                <a:r>
                  <a:rPr lang="en-US" altLang="en-US" sz="2400" dirty="0" smtClean="0">
                    <a:solidFill>
                      <a:prstClr val="black"/>
                    </a:solidFill>
                  </a:rPr>
                  <a:t>C</a:t>
                </a:r>
                <a:r>
                  <a:rPr lang="id-ID" altLang="en-US" sz="24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altLang="en-US" sz="24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altLang="en-US" sz="2400" dirty="0">
                    <a:solidFill>
                      <a:prstClr val="black"/>
                    </a:solidFill>
                  </a:rPr>
                  <a:t>= </a:t>
                </a:r>
                <a:r>
                  <a:rPr lang="id-ID" altLang="en-US" sz="2400" dirty="0" smtClean="0">
                    <a:solidFill>
                      <a:prstClr val="black"/>
                    </a:solidFill>
                  </a:rPr>
                  <a:t>20</a:t>
                </a:r>
                <a:r>
                  <a:rPr lang="en-US" altLang="en-US" sz="2400" dirty="0">
                    <a:solidFill>
                      <a:prstClr val="black"/>
                    </a:solidFill>
                  </a:rPr>
                  <a:t>.</a:t>
                </a:r>
                <a:r>
                  <a:rPr lang="id-ID" altLang="en-US" sz="2400" dirty="0">
                    <a:solidFill>
                      <a:prstClr val="black"/>
                    </a:solidFill>
                  </a:rPr>
                  <a:t>000 + </a:t>
                </a:r>
                <a:r>
                  <a:rPr lang="id-ID" altLang="en-US" sz="2400" dirty="0" smtClean="0">
                    <a:solidFill>
                      <a:prstClr val="black"/>
                    </a:solidFill>
                  </a:rPr>
                  <a:t>100Q		  </a:t>
                </a:r>
                <a:r>
                  <a:rPr lang="en-US" altLang="en-US" sz="2400" dirty="0" smtClean="0">
                    <a:solidFill>
                      <a:prstClr val="black"/>
                    </a:solidFill>
                  </a:rPr>
                  <a:t>C</a:t>
                </a:r>
                <a:r>
                  <a:rPr lang="id-ID" altLang="en-US" sz="24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altLang="en-US" sz="2400" dirty="0" smtClean="0">
                    <a:solidFill>
                      <a:prstClr val="black"/>
                    </a:solidFill>
                  </a:rPr>
                  <a:t>= </a:t>
                </a:r>
                <a:r>
                  <a:rPr lang="id-ID" altLang="en-US" sz="2400" dirty="0">
                    <a:solidFill>
                      <a:prstClr val="black"/>
                    </a:solidFill>
                  </a:rPr>
                  <a:t>20</a:t>
                </a:r>
                <a:r>
                  <a:rPr lang="en-US" altLang="en-US" sz="2400" dirty="0">
                    <a:solidFill>
                      <a:prstClr val="black"/>
                    </a:solidFill>
                  </a:rPr>
                  <a:t>.</a:t>
                </a:r>
                <a:r>
                  <a:rPr lang="id-ID" altLang="en-US" sz="2400" dirty="0">
                    <a:solidFill>
                      <a:prstClr val="black"/>
                    </a:solidFill>
                  </a:rPr>
                  <a:t>000 + </a:t>
                </a:r>
                <a:r>
                  <a:rPr lang="id-ID" altLang="en-US" sz="2400" dirty="0" smtClean="0">
                    <a:solidFill>
                      <a:prstClr val="black"/>
                    </a:solidFill>
                  </a:rPr>
                  <a:t>100Q  </a:t>
                </a:r>
              </a:p>
              <a:p>
                <a:pPr marL="273050" lvl="0" indent="-273050">
                  <a:spcBef>
                    <a:spcPts val="0"/>
                  </a:spcBef>
                  <a:buClr>
                    <a:srgbClr val="0BD0D9"/>
                  </a:buClr>
                  <a:buSzPct val="95000"/>
                </a:pPr>
                <a:r>
                  <a:rPr lang="id-ID" altLang="en-US" sz="2400" dirty="0">
                    <a:solidFill>
                      <a:prstClr val="black"/>
                    </a:solidFill>
                  </a:rPr>
                  <a:t>	</a:t>
                </a:r>
                <a:r>
                  <a:rPr lang="id-ID" altLang="en-US" sz="2400" dirty="0" smtClean="0">
                    <a:solidFill>
                      <a:prstClr val="black"/>
                    </a:solidFill>
                  </a:rPr>
                  <a:t>     </a:t>
                </a:r>
                <a:r>
                  <a:rPr lang="en-US" altLang="en-US" sz="2400" dirty="0" smtClean="0"/>
                  <a:t>=</a:t>
                </a:r>
                <a:r>
                  <a:rPr lang="id-ID" altLang="en-US" sz="2400" dirty="0" smtClean="0"/>
                  <a:t> </a:t>
                </a:r>
                <a:r>
                  <a:rPr lang="en-US" altLang="en-US" sz="2400" dirty="0" smtClean="0"/>
                  <a:t>20.000</a:t>
                </a:r>
                <a:r>
                  <a:rPr lang="id-ID" altLang="en-US" sz="2400" dirty="0" smtClean="0"/>
                  <a:t> + </a:t>
                </a:r>
                <a:r>
                  <a:rPr lang="en-US" altLang="en-US" sz="2400" dirty="0" smtClean="0"/>
                  <a:t>100</a:t>
                </a:r>
                <a:r>
                  <a:rPr lang="id-ID" altLang="en-US" sz="2400" dirty="0" smtClean="0"/>
                  <a:t> (200)</a:t>
                </a:r>
                <a:r>
                  <a:rPr lang="en-US" altLang="en-US" sz="2400" dirty="0" smtClean="0"/>
                  <a:t> </a:t>
                </a:r>
                <a:r>
                  <a:rPr lang="id-ID" altLang="en-US" sz="2400" dirty="0" smtClean="0"/>
                  <a:t>		  C </a:t>
                </a:r>
                <a:r>
                  <a:rPr lang="en-US" altLang="en-US" sz="2400" dirty="0"/>
                  <a:t>=</a:t>
                </a:r>
                <a:r>
                  <a:rPr lang="id-ID" altLang="en-US" sz="2400" dirty="0"/>
                  <a:t> </a:t>
                </a:r>
                <a:r>
                  <a:rPr lang="en-US" altLang="en-US" sz="2400" dirty="0"/>
                  <a:t>20.000</a:t>
                </a:r>
                <a:r>
                  <a:rPr lang="id-ID" altLang="en-US" sz="2400" dirty="0"/>
                  <a:t> + </a:t>
                </a:r>
                <a:r>
                  <a:rPr lang="en-US" altLang="en-US" sz="2400" dirty="0"/>
                  <a:t>100</a:t>
                </a:r>
                <a:r>
                  <a:rPr lang="id-ID" altLang="en-US" sz="2400" dirty="0"/>
                  <a:t> (</a:t>
                </a:r>
                <a:r>
                  <a:rPr lang="id-ID" altLang="en-US" sz="2400" dirty="0" smtClean="0"/>
                  <a:t>250)</a:t>
                </a:r>
                <a:r>
                  <a:rPr lang="id-ID" altLang="en-US" sz="2400" dirty="0" smtClean="0">
                    <a:solidFill>
                      <a:prstClr val="black"/>
                    </a:solidFill>
                  </a:rPr>
                  <a:t>     </a:t>
                </a:r>
              </a:p>
              <a:p>
                <a:pPr marL="273050" indent="-273050">
                  <a:spcBef>
                    <a:spcPts val="0"/>
                  </a:spcBef>
                  <a:spcAft>
                    <a:spcPts val="600"/>
                  </a:spcAft>
                  <a:buClr>
                    <a:srgbClr val="0BD0D9"/>
                  </a:buClr>
                  <a:buSzPct val="95000"/>
                </a:pPr>
                <a:r>
                  <a:rPr lang="id-ID" altLang="en-US" sz="2400" dirty="0" smtClean="0">
                    <a:solidFill>
                      <a:prstClr val="black"/>
                    </a:solidFill>
                  </a:rPr>
                  <a:t>	     = 4</a:t>
                </a:r>
                <a:r>
                  <a:rPr lang="en-US" altLang="en-US" sz="2400" dirty="0" smtClean="0"/>
                  <a:t>0</a:t>
                </a:r>
                <a:r>
                  <a:rPr lang="id-ID" altLang="en-US" sz="2400" dirty="0" smtClean="0"/>
                  <a:t>.00</a:t>
                </a:r>
                <a:r>
                  <a:rPr lang="en-US" altLang="en-US" sz="2400" dirty="0" smtClean="0"/>
                  <a:t>0</a:t>
                </a:r>
                <a:r>
                  <a:rPr lang="id-ID" altLang="en-US" sz="2400" dirty="0" smtClean="0"/>
                  <a:t>			      = </a:t>
                </a:r>
                <a:r>
                  <a:rPr lang="en-US" altLang="en-US" sz="2400" dirty="0" smtClean="0"/>
                  <a:t> </a:t>
                </a:r>
                <a:r>
                  <a:rPr lang="id-ID" altLang="en-US" sz="2400" dirty="0" smtClean="0"/>
                  <a:t>45.</a:t>
                </a:r>
                <a:r>
                  <a:rPr lang="en-US" altLang="en-US" sz="2400" dirty="0" smtClean="0"/>
                  <a:t>000</a:t>
                </a:r>
                <a:r>
                  <a:rPr lang="id-ID" altLang="en-US" sz="2400" dirty="0" smtClean="0"/>
                  <a:t> </a:t>
                </a:r>
                <a:endParaRPr lang="id-ID" altLang="en-US" sz="2400" dirty="0"/>
              </a:p>
              <a:p>
                <a:pPr marL="273050" indent="-273050">
                  <a:spcBef>
                    <a:spcPts val="0"/>
                  </a:spcBef>
                  <a:spcAft>
                    <a:spcPts val="600"/>
                  </a:spcAft>
                  <a:buClr>
                    <a:srgbClr val="0BD0D9"/>
                  </a:buClr>
                  <a:buSzPct val="95000"/>
                </a:pPr>
                <a:r>
                  <a:rPr lang="id-ID" altLang="en-US" sz="2400" dirty="0" smtClean="0">
                    <a:latin typeface="Times New Roman" pitchFamily="18" charset="0"/>
                    <a:cs typeface="Times New Roman" pitchFamily="18" charset="0"/>
                  </a:rPr>
                  <a:t>Biaya Marjinal :</a:t>
                </a:r>
                <a:r>
                  <a:rPr lang="id-ID" sz="2400" b="1" dirty="0" smtClean="0"/>
                  <a:t>	</a:t>
                </a:r>
              </a:p>
              <a:p>
                <a:pPr marL="273050" indent="-273050">
                  <a:spcBef>
                    <a:spcPts val="0"/>
                  </a:spcBef>
                  <a:buClr>
                    <a:srgbClr val="0BD0D9"/>
                  </a:buClr>
                  <a:buSzPct val="95000"/>
                </a:pPr>
                <a:r>
                  <a:rPr lang="en-ID" sz="2400" b="1" dirty="0" smtClean="0"/>
                  <a:t>M</a:t>
                </a:r>
                <a:r>
                  <a:rPr lang="id-ID" sz="2400" b="1" dirty="0"/>
                  <a:t>C </a:t>
                </a:r>
                <a:r>
                  <a:rPr lang="en-ID" sz="2400" b="1" dirty="0"/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𝐓𝐂𝟐</m:t>
                        </m:r>
                        <m:r>
                          <a:rPr lang="en-US" sz="2400" b="1" i="1"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latin typeface="Cambria Math"/>
                          </a:rPr>
                          <m:t>𝐓𝐂𝟏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𝐐𝟐</m:t>
                        </m:r>
                        <m:r>
                          <a:rPr lang="en-US" sz="2400" b="1" i="1"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latin typeface="Cambria Math"/>
                          </a:rPr>
                          <m:t>𝐐𝟏</m:t>
                        </m:r>
                      </m:den>
                    </m:f>
                  </m:oMath>
                </a14:m>
                <a:r>
                  <a:rPr lang="id-ID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400" b="1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id-ID" altLang="en-US" sz="2400" dirty="0"/>
                          <m:t>45.</m:t>
                        </m:r>
                        <m:r>
                          <m:rPr>
                            <m:nor/>
                          </m:rPr>
                          <a:rPr lang="en-US" altLang="en-US" sz="2400" dirty="0"/>
                          <m:t>000</m:t>
                        </m:r>
                        <m:r>
                          <a:rPr lang="en-US" sz="2400" b="1" i="1">
                            <a:latin typeface="Cambria Math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id-ID" altLang="en-US" sz="2400" dirty="0">
                            <a:solidFill>
                              <a:prstClr val="black"/>
                            </a:solidFill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US" altLang="en-US" sz="2400" dirty="0"/>
                          <m:t>0</m:t>
                        </m:r>
                        <m:r>
                          <m:rPr>
                            <m:nor/>
                          </m:rPr>
                          <a:rPr lang="id-ID" altLang="en-US" sz="2400" dirty="0"/>
                          <m:t>.00</m:t>
                        </m:r>
                        <m:r>
                          <m:rPr>
                            <m:nor/>
                          </m:rPr>
                          <a:rPr lang="en-US" altLang="en-US" sz="2400" dirty="0"/>
                          <m:t>0</m:t>
                        </m:r>
                      </m:num>
                      <m:den>
                        <m:r>
                          <m:rPr>
                            <m:nor/>
                          </m:rPr>
                          <a:rPr lang="id-ID" altLang="en-US" sz="2400" dirty="0">
                            <a:solidFill>
                              <a:prstClr val="black"/>
                            </a:solidFill>
                          </a:rPr>
                          <m:t>25</m:t>
                        </m:r>
                        <m:r>
                          <m:rPr>
                            <m:nor/>
                          </m:rPr>
                          <a:rPr lang="en-US" altLang="en-US" sz="2400" dirty="0">
                            <a:solidFill>
                              <a:prstClr val="black"/>
                            </a:solidFill>
                          </a:rPr>
                          <m:t>0</m:t>
                        </m:r>
                        <m:r>
                          <a:rPr lang="en-US" sz="2400" b="1" i="1">
                            <a:latin typeface="Cambria Math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id-ID" altLang="en-US" sz="2400" dirty="0">
                            <a:solidFill>
                              <a:prstClr val="black"/>
                            </a:solidFill>
                          </a:rPr>
                          <m:t>20</m:t>
                        </m:r>
                        <m:r>
                          <m:rPr>
                            <m:nor/>
                          </m:rPr>
                          <a:rPr lang="en-US" altLang="en-US" sz="2400" dirty="0">
                            <a:solidFill>
                              <a:prstClr val="black"/>
                            </a:solidFill>
                          </a:rPr>
                          <m:t>0</m:t>
                        </m:r>
                      </m:den>
                    </m:f>
                  </m:oMath>
                </a14:m>
                <a:r>
                  <a:rPr lang="id-ID" sz="2400" dirty="0" smtClean="0"/>
                  <a:t> = </a:t>
                </a:r>
                <a:r>
                  <a:rPr lang="en-ID" sz="24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400" b="1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id-ID" altLang="en-US" sz="2400" dirty="0"/>
                          <m:t>5.</m:t>
                        </m:r>
                        <m:r>
                          <m:rPr>
                            <m:nor/>
                          </m:rPr>
                          <a:rPr lang="en-US" altLang="en-US" sz="2400" dirty="0"/>
                          <m:t>000</m:t>
                        </m:r>
                      </m:num>
                      <m:den>
                        <m:r>
                          <m:rPr>
                            <m:nor/>
                          </m:rPr>
                          <a:rPr lang="id-ID" altLang="en-US" sz="2400" dirty="0">
                            <a:solidFill>
                              <a:prstClr val="black"/>
                            </a:solidFill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altLang="en-US" sz="2400" dirty="0">
                            <a:solidFill>
                              <a:prstClr val="black"/>
                            </a:solidFill>
                          </a:rPr>
                          <m:t>0</m:t>
                        </m:r>
                      </m:den>
                    </m:f>
                  </m:oMath>
                </a14:m>
                <a:r>
                  <a:rPr lang="id-ID" sz="2400" dirty="0"/>
                  <a:t> </a:t>
                </a:r>
                <a:r>
                  <a:rPr lang="id-ID" sz="2400" dirty="0" smtClean="0"/>
                  <a:t>= 100</a:t>
                </a:r>
                <a:endParaRPr lang="id-ID" sz="2400" dirty="0"/>
              </a:p>
              <a:p>
                <a:pPr marL="273050" lvl="0" indent="-273050">
                  <a:spcBef>
                    <a:spcPts val="0"/>
                  </a:spcBef>
                  <a:buClr>
                    <a:srgbClr val="0BD0D9"/>
                  </a:buClr>
                  <a:buSzPct val="95000"/>
                </a:pPr>
                <a:endParaRPr lang="id-ID" altLang="en-US" sz="2400" dirty="0" smtClean="0">
                  <a:solidFill>
                    <a:prstClr val="black"/>
                  </a:solidFill>
                </a:endParaRPr>
              </a:p>
              <a:p>
                <a:pPr eaLnBrk="1" hangingPunct="1">
                  <a:spcBef>
                    <a:spcPts val="0"/>
                  </a:spcBef>
                  <a:buNone/>
                </a:pPr>
                <a:r>
                  <a:rPr lang="id-ID" altLang="en-US" sz="2400" dirty="0" smtClean="0"/>
                  <a:t>   </a:t>
                </a:r>
                <a:r>
                  <a:rPr lang="en-US" altLang="en-US" sz="2400" dirty="0" err="1" smtClean="0"/>
                  <a:t>Jika</a:t>
                </a:r>
                <a:r>
                  <a:rPr lang="en-US" altLang="en-US" sz="2400" dirty="0" smtClean="0"/>
                  <a:t> </a:t>
                </a:r>
                <a:r>
                  <a:rPr lang="en-US" altLang="en-US" sz="2400" b="1" dirty="0">
                    <a:solidFill>
                      <a:prstClr val="black"/>
                    </a:solidFill>
                  </a:rPr>
                  <a:t>Q = </a:t>
                </a:r>
                <a:r>
                  <a:rPr lang="id-ID" altLang="en-US" sz="2400" b="1" dirty="0">
                    <a:solidFill>
                      <a:prstClr val="black"/>
                    </a:solidFill>
                  </a:rPr>
                  <a:t>20</a:t>
                </a:r>
                <a:r>
                  <a:rPr lang="en-US" altLang="en-US" sz="2400" b="1" dirty="0">
                    <a:solidFill>
                      <a:prstClr val="black"/>
                    </a:solidFill>
                  </a:rPr>
                  <a:t>0</a:t>
                </a:r>
                <a:r>
                  <a:rPr lang="en-US" alt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id-ID" altLang="en-US" sz="2400" dirty="0" smtClean="0">
                    <a:solidFill>
                      <a:prstClr val="black"/>
                    </a:solidFill>
                  </a:rPr>
                  <a:t>			</a:t>
                </a:r>
                <a:r>
                  <a:rPr lang="en-US" altLang="en-US" sz="2400" dirty="0" err="1" smtClean="0"/>
                  <a:t>Jika</a:t>
                </a:r>
                <a:r>
                  <a:rPr lang="en-US" altLang="en-US" sz="2400" dirty="0" smtClean="0"/>
                  <a:t> </a:t>
                </a:r>
                <a:r>
                  <a:rPr lang="en-US" altLang="en-US" sz="2400" b="1" dirty="0" smtClean="0"/>
                  <a:t>Q </a:t>
                </a:r>
                <a:r>
                  <a:rPr lang="en-US" altLang="en-US" sz="2400" b="1" dirty="0"/>
                  <a:t>= </a:t>
                </a:r>
                <a:r>
                  <a:rPr lang="id-ID" altLang="en-US" sz="2400" b="1" dirty="0"/>
                  <a:t>2</a:t>
                </a:r>
                <a:r>
                  <a:rPr lang="en-US" altLang="en-US" sz="2400" b="1" dirty="0"/>
                  <a:t>50</a:t>
                </a:r>
                <a:r>
                  <a:rPr lang="en-US" altLang="en-US" sz="2400" dirty="0"/>
                  <a:t>, </a:t>
                </a:r>
                <a:r>
                  <a:rPr lang="id-ID" altLang="en-US" sz="2400" dirty="0"/>
                  <a:t>	</a:t>
                </a:r>
                <a:endParaRPr lang="id-ID" altLang="en-US" sz="2400" dirty="0" smtClean="0"/>
              </a:p>
              <a:p>
                <a:pPr eaLnBrk="1" hangingPunct="1">
                  <a:spcBef>
                    <a:spcPts val="0"/>
                  </a:spcBef>
                  <a:buNone/>
                </a:pPr>
                <a:r>
                  <a:rPr lang="id-ID" altLang="en-US" sz="2400" dirty="0"/>
                  <a:t> </a:t>
                </a:r>
                <a:r>
                  <a:rPr lang="id-ID" altLang="en-US" sz="2400" dirty="0" smtClean="0"/>
                  <a:t>  </a:t>
                </a:r>
                <a:r>
                  <a:rPr lang="en-US" altLang="en-US" sz="2400" dirty="0" smtClean="0"/>
                  <a:t>R = </a:t>
                </a:r>
                <a:r>
                  <a:rPr lang="en-US" altLang="en-US" sz="2400" dirty="0"/>
                  <a:t>2</a:t>
                </a:r>
                <a:r>
                  <a:rPr lang="id-ID" altLang="en-US" sz="2400" dirty="0" smtClean="0"/>
                  <a:t>00Q = 200 (200) 		</a:t>
                </a:r>
                <a:r>
                  <a:rPr lang="en-US" altLang="en-US" sz="2400" dirty="0" smtClean="0"/>
                  <a:t>R </a:t>
                </a:r>
                <a:r>
                  <a:rPr lang="en-US" altLang="en-US" sz="2400" dirty="0"/>
                  <a:t>= 2</a:t>
                </a:r>
                <a:r>
                  <a:rPr lang="id-ID" altLang="en-US" sz="2400" dirty="0"/>
                  <a:t>00Q = 200 (</a:t>
                </a:r>
                <a:r>
                  <a:rPr lang="id-ID" altLang="en-US" sz="2400" dirty="0" smtClean="0"/>
                  <a:t>250</a:t>
                </a:r>
                <a:r>
                  <a:rPr lang="id-ID" altLang="en-US" sz="2400" dirty="0"/>
                  <a:t>)</a:t>
                </a:r>
                <a:endParaRPr lang="id-ID" altLang="en-US" sz="2400" dirty="0" smtClean="0"/>
              </a:p>
              <a:p>
                <a:pPr eaLnBrk="1" hangingPunct="1">
                  <a:spcBef>
                    <a:spcPts val="0"/>
                  </a:spcBef>
                  <a:spcAft>
                    <a:spcPts val="600"/>
                  </a:spcAft>
                  <a:buNone/>
                </a:pPr>
                <a:r>
                  <a:rPr lang="id-ID" altLang="en-US" sz="2400" dirty="0"/>
                  <a:t>	 </a:t>
                </a:r>
                <a:r>
                  <a:rPr lang="id-ID" altLang="en-US" sz="2400" dirty="0" smtClean="0"/>
                  <a:t>        = </a:t>
                </a:r>
                <a:r>
                  <a:rPr lang="id-ID" altLang="en-US" sz="2400" dirty="0">
                    <a:solidFill>
                      <a:prstClr val="black"/>
                    </a:solidFill>
                  </a:rPr>
                  <a:t>4</a:t>
                </a:r>
                <a:r>
                  <a:rPr lang="en-US" altLang="en-US" sz="2400" dirty="0"/>
                  <a:t>0</a:t>
                </a:r>
                <a:r>
                  <a:rPr lang="id-ID" altLang="en-US" sz="2400" dirty="0"/>
                  <a:t>.00</a:t>
                </a:r>
                <a:r>
                  <a:rPr lang="en-US" altLang="en-US" sz="2400" dirty="0"/>
                  <a:t>0</a:t>
                </a:r>
                <a:r>
                  <a:rPr lang="id-ID" altLang="en-US" sz="2400" dirty="0" smtClean="0"/>
                  <a:t> 			      = 50.000</a:t>
                </a:r>
                <a:endParaRPr lang="en-US" altLang="en-US" sz="2400" dirty="0"/>
              </a:p>
              <a:p>
                <a:pPr eaLnBrk="1" hangingPunct="1">
                  <a:spcBef>
                    <a:spcPts val="0"/>
                  </a:spcBef>
                  <a:spcAft>
                    <a:spcPts val="600"/>
                  </a:spcAft>
                  <a:buNone/>
                </a:pPr>
                <a:r>
                  <a:rPr lang="en-US" altLang="en-US" sz="2400" dirty="0"/>
                  <a:t> </a:t>
                </a:r>
                <a:r>
                  <a:rPr lang="id-ID" altLang="en-US" sz="2400" dirty="0" smtClean="0"/>
                  <a:t>P</a:t>
                </a:r>
                <a:r>
                  <a:rPr lang="id-ID" altLang="en-US" sz="2400" dirty="0" smtClean="0">
                    <a:latin typeface="Times New Roman" pitchFamily="18" charset="0"/>
                    <a:cs typeface="Times New Roman" pitchFamily="18" charset="0"/>
                  </a:rPr>
                  <a:t>enerimaan Marjinal</a:t>
                </a:r>
                <a:r>
                  <a:rPr lang="en-US" altLang="en-US" sz="2400" dirty="0" smtClean="0"/>
                  <a:t> </a:t>
                </a:r>
                <a:r>
                  <a:rPr lang="id-ID" altLang="en-US" sz="2400" dirty="0" smtClean="0"/>
                  <a:t>:</a:t>
                </a:r>
              </a:p>
              <a:p>
                <a:pPr eaLnBrk="1" hangingPunct="1">
                  <a:spcBef>
                    <a:spcPts val="0"/>
                  </a:spcBef>
                  <a:buNone/>
                </a:pPr>
                <a:r>
                  <a:rPr lang="en-ID" sz="2400" b="1" dirty="0" smtClean="0"/>
                  <a:t>M</a:t>
                </a:r>
                <a:r>
                  <a:rPr lang="id-ID" sz="2400" b="1" dirty="0" smtClean="0"/>
                  <a:t>R </a:t>
                </a:r>
                <a:r>
                  <a:rPr lang="en-ID" sz="2400" b="1" dirty="0"/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𝐓</m:t>
                        </m:r>
                        <m:r>
                          <a:rPr lang="id-ID" sz="2400" b="1" i="1" smtClean="0">
                            <a:latin typeface="Cambria Math"/>
                          </a:rPr>
                          <m:t>𝑹</m:t>
                        </m:r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latin typeface="Cambria Math"/>
                          </a:rPr>
                          <m:t>𝐓</m:t>
                        </m:r>
                        <m:r>
                          <a:rPr lang="id-ID" sz="2400" b="1" i="1" smtClean="0">
                            <a:latin typeface="Cambria Math"/>
                          </a:rPr>
                          <m:t>𝑹</m:t>
                        </m:r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𝐐𝟐</m:t>
                        </m:r>
                        <m:r>
                          <a:rPr lang="en-US" sz="2400" b="1" i="1"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latin typeface="Cambria Math"/>
                          </a:rPr>
                          <m:t>𝐐𝟏</m:t>
                        </m:r>
                      </m:den>
                    </m:f>
                  </m:oMath>
                </a14:m>
                <a:r>
                  <a:rPr lang="id-ID" sz="24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400" b="1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id-ID" altLang="en-US" sz="2400" dirty="0"/>
                          <m:t>50.000</m:t>
                        </m:r>
                        <m:r>
                          <a:rPr lang="en-US" sz="2400" b="1" i="1">
                            <a:latin typeface="Cambria Math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id-ID" altLang="en-US" sz="2400" dirty="0">
                            <a:solidFill>
                              <a:prstClr val="black"/>
                            </a:solidFill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US" altLang="en-US" sz="2400" dirty="0"/>
                          <m:t>0</m:t>
                        </m:r>
                        <m:r>
                          <m:rPr>
                            <m:nor/>
                          </m:rPr>
                          <a:rPr lang="id-ID" altLang="en-US" sz="2400" dirty="0"/>
                          <m:t>.00</m:t>
                        </m:r>
                        <m:r>
                          <m:rPr>
                            <m:nor/>
                          </m:rPr>
                          <a:rPr lang="en-US" altLang="en-US" sz="2400" dirty="0"/>
                          <m:t>0</m:t>
                        </m:r>
                      </m:num>
                      <m:den>
                        <m:r>
                          <m:rPr>
                            <m:nor/>
                          </m:rPr>
                          <a:rPr lang="id-ID" altLang="en-US" sz="2400" dirty="0">
                            <a:solidFill>
                              <a:prstClr val="black"/>
                            </a:solidFill>
                          </a:rPr>
                          <m:t>25</m:t>
                        </m:r>
                        <m:r>
                          <m:rPr>
                            <m:nor/>
                          </m:rPr>
                          <a:rPr lang="en-US" altLang="en-US" sz="2400" dirty="0">
                            <a:solidFill>
                              <a:prstClr val="black"/>
                            </a:solidFill>
                          </a:rPr>
                          <m:t>0</m:t>
                        </m:r>
                        <m:r>
                          <a:rPr lang="en-US" sz="2400" b="1" i="1">
                            <a:latin typeface="Cambria Math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id-ID" altLang="en-US" sz="2400" dirty="0">
                            <a:solidFill>
                              <a:prstClr val="black"/>
                            </a:solidFill>
                          </a:rPr>
                          <m:t>20</m:t>
                        </m:r>
                        <m:r>
                          <m:rPr>
                            <m:nor/>
                          </m:rPr>
                          <a:rPr lang="en-US" altLang="en-US" sz="2400" dirty="0">
                            <a:solidFill>
                              <a:prstClr val="black"/>
                            </a:solidFill>
                          </a:rPr>
                          <m:t>0</m:t>
                        </m:r>
                      </m:den>
                    </m:f>
                  </m:oMath>
                </a14:m>
                <a:r>
                  <a:rPr lang="id-ID" sz="24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400" b="1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id-ID" sz="2400" dirty="0"/>
                          <m:t>10.000</m:t>
                        </m:r>
                      </m:num>
                      <m:den>
                        <m:r>
                          <m:rPr>
                            <m:nor/>
                          </m:rPr>
                          <a:rPr lang="id-ID" altLang="en-US" sz="2400" dirty="0">
                            <a:solidFill>
                              <a:prstClr val="black"/>
                            </a:solidFill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altLang="en-US" sz="2400" dirty="0">
                            <a:solidFill>
                              <a:prstClr val="black"/>
                            </a:solidFill>
                          </a:rPr>
                          <m:t>0</m:t>
                        </m:r>
                      </m:den>
                    </m:f>
                  </m:oMath>
                </a14:m>
                <a:r>
                  <a:rPr lang="id-ID" sz="2400" dirty="0" smtClean="0"/>
                  <a:t> = 200</a:t>
                </a:r>
                <a:endParaRPr lang="id-ID" sz="2400" dirty="0"/>
              </a:p>
              <a:p>
                <a:pPr eaLnBrk="1" hangingPunct="1">
                  <a:spcBef>
                    <a:spcPts val="0"/>
                  </a:spcBef>
                  <a:buNone/>
                </a:pPr>
                <a:endParaRPr lang="en-US" altLang="en-US" sz="2400" dirty="0">
                  <a:solidFill>
                    <a:prstClr val="black"/>
                  </a:solidFill>
                  <a:latin typeface="Constanti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914400"/>
                <a:ext cx="8382000" cy="5690276"/>
              </a:xfrm>
              <a:prstGeom prst="rect">
                <a:avLst/>
              </a:prstGeom>
              <a:blipFill rotWithShape="1">
                <a:blip r:embed="rId2"/>
                <a:stretch>
                  <a:fillRect l="-1164" t="-965" r="-2473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5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903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661987"/>
            <a:ext cx="84582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eriod" startAt="4"/>
              <a:defRPr/>
            </a:pPr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Jika </a:t>
            </a:r>
            <a:r>
              <a:rPr lang="id-ID" altLang="en-US" sz="2400" dirty="0">
                <a:latin typeface="Times New Roman" pitchFamily="18" charset="0"/>
                <a:cs typeface="Times New Roman" pitchFamily="18" charset="0"/>
              </a:rPr>
              <a:t>ingin memperoleh laba Rp. 10.000,- berapa </a:t>
            </a:r>
            <a:r>
              <a:rPr lang="id-ID" altLang="en-US" sz="2400" dirty="0" smtClean="0">
                <a:latin typeface="Times New Roman" pitchFamily="18" charset="0"/>
                <a:cs typeface="Times New Roman" pitchFamily="18" charset="0"/>
              </a:rPr>
              <a:t>Q ?</a:t>
            </a:r>
          </a:p>
          <a:p>
            <a:pPr>
              <a:defRPr/>
            </a:pPr>
            <a:r>
              <a:rPr lang="id-ID" altLang="en-US" sz="2400" dirty="0" smtClean="0"/>
              <a:t>	</a:t>
            </a:r>
            <a:r>
              <a:rPr lang="en-US" altLang="en-US" sz="2400" dirty="0" smtClean="0"/>
              <a:t>π </a:t>
            </a:r>
            <a:r>
              <a:rPr lang="en-US" altLang="en-US" sz="2400" dirty="0"/>
              <a:t>= </a:t>
            </a:r>
            <a:r>
              <a:rPr lang="id-ID" altLang="en-US" sz="2400" dirty="0"/>
              <a:t>R – </a:t>
            </a:r>
            <a:r>
              <a:rPr lang="id-ID" altLang="en-US" sz="2400" dirty="0" smtClean="0"/>
              <a:t>C</a:t>
            </a:r>
          </a:p>
          <a:p>
            <a:pPr>
              <a:defRPr/>
            </a:pPr>
            <a:r>
              <a:rPr lang="id-ID" altLang="en-US" sz="2000" dirty="0" smtClean="0"/>
              <a:t>	</a:t>
            </a:r>
            <a:r>
              <a:rPr lang="en-US" altLang="en-US" sz="2000" dirty="0" smtClean="0"/>
              <a:t>π </a:t>
            </a:r>
            <a:r>
              <a:rPr lang="en-US" altLang="en-US" sz="2000" dirty="0"/>
              <a:t>= </a:t>
            </a:r>
            <a:r>
              <a:rPr lang="id-ID" altLang="en-US" sz="2000" dirty="0" smtClean="0"/>
              <a:t> </a:t>
            </a:r>
            <a:r>
              <a:rPr lang="id-ID" altLang="en-US" sz="2000" dirty="0"/>
              <a:t>200Q – (</a:t>
            </a:r>
            <a:r>
              <a:rPr lang="id-ID" altLang="en-US" sz="2400" dirty="0"/>
              <a:t>20.000 + 100Q</a:t>
            </a:r>
            <a:r>
              <a:rPr lang="id-ID" altLang="en-US" sz="2400" dirty="0" smtClean="0"/>
              <a:t>)</a:t>
            </a:r>
          </a:p>
          <a:p>
            <a:pPr>
              <a:defRPr/>
            </a:pPr>
            <a:r>
              <a:rPr lang="id-ID" altLang="en-US" sz="2400" dirty="0" smtClean="0"/>
              <a:t>   </a:t>
            </a:r>
            <a:r>
              <a:rPr lang="id-ID" alt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10.000 </a:t>
            </a:r>
            <a:r>
              <a:rPr lang="en-US" altLang="en-US" sz="2400" dirty="0" smtClean="0"/>
              <a:t>=</a:t>
            </a:r>
            <a:r>
              <a:rPr lang="id-ID" altLang="en-US" sz="2400" dirty="0" smtClean="0"/>
              <a:t> </a:t>
            </a:r>
            <a:r>
              <a:rPr lang="en-US" altLang="en-US" sz="2400" dirty="0"/>
              <a:t>100 Q – 20.000</a:t>
            </a:r>
            <a:endParaRPr lang="id-ID" altLang="en-US" sz="2400" dirty="0" smtClean="0"/>
          </a:p>
          <a:p>
            <a:pPr>
              <a:spcAft>
                <a:spcPts val="1200"/>
              </a:spcAft>
              <a:defRPr/>
            </a:pPr>
            <a:r>
              <a:rPr lang="id-ID" altLang="en-US" sz="2400" dirty="0"/>
              <a:t>	</a:t>
            </a:r>
            <a:r>
              <a:rPr lang="id-ID" altLang="en-US" sz="2400" dirty="0" smtClean="0"/>
              <a:t>Q = 30.000/100 = 300 unit</a:t>
            </a:r>
            <a:endParaRPr lang="id-ID" altLang="en-US" sz="2400" dirty="0"/>
          </a:p>
          <a:p>
            <a:pPr marL="457200" indent="-457200">
              <a:buAutoNum type="alphaLcPeriod" startAt="6"/>
              <a:defRPr/>
            </a:pPr>
            <a:r>
              <a:rPr lang="id-ID" altLang="en-US" sz="2400" dirty="0" smtClean="0"/>
              <a:t>Grafik</a:t>
            </a:r>
            <a:endParaRPr lang="id-ID" altLang="en-US" sz="2400" dirty="0">
              <a:latin typeface="Arial" charset="0"/>
              <a:cs typeface="Arial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6800" y="3028950"/>
            <a:ext cx="381000" cy="2889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V="1">
            <a:off x="1371600" y="3276600"/>
            <a:ext cx="46038" cy="312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1371600" y="6381750"/>
            <a:ext cx="3505200" cy="46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066800" y="6305550"/>
            <a:ext cx="38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d-ID" altLang="en-US">
                <a:latin typeface="Tahoma" pitchFamily="34" charset="0"/>
              </a:rPr>
              <a:t>0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57200" y="5574268"/>
            <a:ext cx="1219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d-ID" altLang="en-US" dirty="0"/>
              <a:t>20.000</a:t>
            </a:r>
            <a:endParaRPr lang="id-ID" altLang="en-US" dirty="0">
              <a:latin typeface="Tahoma" pitchFamily="34" charset="0"/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1371600" y="3497263"/>
            <a:ext cx="2362200" cy="28844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 flipV="1">
            <a:off x="1371600" y="3962400"/>
            <a:ext cx="2743200" cy="1828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038600" y="3669268"/>
            <a:ext cx="2209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d-ID" altLang="en-US" dirty="0">
                <a:latin typeface="Tahoma" pitchFamily="34" charset="0"/>
              </a:rPr>
              <a:t>C</a:t>
            </a:r>
            <a:r>
              <a:rPr lang="id-ID" altLang="en-US" dirty="0" smtClean="0">
                <a:latin typeface="Tahoma" pitchFamily="34" charset="0"/>
              </a:rPr>
              <a:t>=</a:t>
            </a:r>
            <a:r>
              <a:rPr lang="id-ID" altLang="en-US" dirty="0"/>
              <a:t> 20.000 + 100Q</a:t>
            </a:r>
            <a:endParaRPr lang="id-ID" altLang="en-US" dirty="0">
              <a:latin typeface="Tahoma" pitchFamily="34" charset="0"/>
            </a:endParaRPr>
          </a:p>
        </p:txBody>
      </p:sp>
      <p:sp>
        <p:nvSpPr>
          <p:cNvPr id="13" name="Footer Placeholder 4"/>
          <p:cNvSpPr txBox="1">
            <a:spLocks/>
          </p:cNvSpPr>
          <p:nvPr/>
        </p:nvSpPr>
        <p:spPr bwMode="auto">
          <a:xfrm>
            <a:off x="4724400" y="6457950"/>
            <a:ext cx="3810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200">
                <a:latin typeface="Constantia" pitchFamily="18" charset="0"/>
              </a:rPr>
              <a:t>Q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371600" y="5029200"/>
            <a:ext cx="1066800" cy="1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523201" y="5029201"/>
            <a:ext cx="0" cy="139858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395413" y="4133850"/>
            <a:ext cx="1804987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200400" y="4133850"/>
            <a:ext cx="0" cy="229393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4"/>
          <p:cNvSpPr txBox="1">
            <a:spLocks/>
          </p:cNvSpPr>
          <p:nvPr/>
        </p:nvSpPr>
        <p:spPr bwMode="auto">
          <a:xfrm>
            <a:off x="2286000" y="6457950"/>
            <a:ext cx="381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d-ID" altLang="en-US" sz="1200" dirty="0"/>
              <a:t>200</a:t>
            </a:r>
            <a:endParaRPr lang="en-US" altLang="en-US" sz="1200" dirty="0">
              <a:latin typeface="Constantia" pitchFamily="18" charset="0"/>
            </a:endParaRPr>
          </a:p>
        </p:txBody>
      </p:sp>
      <p:sp>
        <p:nvSpPr>
          <p:cNvPr id="21" name="Footer Placeholder 4"/>
          <p:cNvSpPr txBox="1">
            <a:spLocks/>
          </p:cNvSpPr>
          <p:nvPr/>
        </p:nvSpPr>
        <p:spPr bwMode="auto">
          <a:xfrm>
            <a:off x="3048000" y="6457950"/>
            <a:ext cx="381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d-ID" altLang="en-US" sz="1200" dirty="0">
                <a:solidFill>
                  <a:prstClr val="black"/>
                </a:solidFill>
              </a:rPr>
              <a:t>25</a:t>
            </a:r>
            <a:r>
              <a:rPr lang="en-US" altLang="en-US" sz="1200" dirty="0">
                <a:solidFill>
                  <a:prstClr val="black"/>
                </a:solidFill>
              </a:rPr>
              <a:t>0</a:t>
            </a:r>
            <a:endParaRPr lang="en-US" altLang="en-US" sz="1200" dirty="0">
              <a:latin typeface="Constantia" pitchFamily="18" charset="0"/>
            </a:endParaRPr>
          </a:p>
        </p:txBody>
      </p:sp>
      <p:sp>
        <p:nvSpPr>
          <p:cNvPr id="23" name="Footer Placeholder 4"/>
          <p:cNvSpPr txBox="1">
            <a:spLocks/>
          </p:cNvSpPr>
          <p:nvPr/>
        </p:nvSpPr>
        <p:spPr bwMode="auto">
          <a:xfrm>
            <a:off x="457200" y="4892675"/>
            <a:ext cx="8382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d-ID" altLang="en-US" dirty="0" smtClean="0">
                <a:solidFill>
                  <a:prstClr val="black"/>
                </a:solidFill>
              </a:rPr>
              <a:t>4</a:t>
            </a:r>
            <a:r>
              <a:rPr lang="en-US" altLang="en-US" dirty="0" smtClean="0"/>
              <a:t>0</a:t>
            </a:r>
            <a:r>
              <a:rPr lang="id-ID" altLang="en-US" dirty="0" smtClean="0"/>
              <a:t>.00</a:t>
            </a:r>
            <a:r>
              <a:rPr lang="en-US" altLang="en-US" dirty="0"/>
              <a:t>0</a:t>
            </a:r>
            <a:endParaRPr lang="en-US" dirty="0">
              <a:latin typeface="Constantia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371600" y="4572000"/>
            <a:ext cx="1804987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ooter Placeholder 4"/>
          <p:cNvSpPr txBox="1">
            <a:spLocks/>
          </p:cNvSpPr>
          <p:nvPr/>
        </p:nvSpPr>
        <p:spPr bwMode="auto">
          <a:xfrm>
            <a:off x="457200" y="4343400"/>
            <a:ext cx="8382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d-ID" altLang="en-US" dirty="0" smtClean="0">
                <a:solidFill>
                  <a:prstClr val="black"/>
                </a:solidFill>
              </a:rPr>
              <a:t>45</a:t>
            </a:r>
            <a:r>
              <a:rPr lang="id-ID" altLang="en-US" dirty="0" smtClean="0"/>
              <a:t>.00</a:t>
            </a:r>
            <a:r>
              <a:rPr lang="en-US" altLang="en-US" dirty="0"/>
              <a:t>0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34" name="Footer Placeholder 4"/>
          <p:cNvSpPr txBox="1">
            <a:spLocks/>
          </p:cNvSpPr>
          <p:nvPr/>
        </p:nvSpPr>
        <p:spPr bwMode="auto">
          <a:xfrm>
            <a:off x="457200" y="3978275"/>
            <a:ext cx="8382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d-ID" altLang="en-US" dirty="0" smtClean="0">
                <a:solidFill>
                  <a:prstClr val="black"/>
                </a:solidFill>
              </a:rPr>
              <a:t>50</a:t>
            </a:r>
            <a:r>
              <a:rPr lang="id-ID" altLang="en-US" dirty="0" smtClean="0"/>
              <a:t>.00</a:t>
            </a:r>
            <a:r>
              <a:rPr lang="en-US" altLang="en-US" dirty="0"/>
              <a:t>0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657600" y="3276600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R = 2</a:t>
            </a:r>
            <a:r>
              <a:rPr lang="id-ID" altLang="en-US" dirty="0"/>
              <a:t>00Q </a:t>
            </a:r>
            <a:endParaRPr lang="id-ID" dirty="0"/>
          </a:p>
        </p:txBody>
      </p:sp>
      <p:grpSp>
        <p:nvGrpSpPr>
          <p:cNvPr id="36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37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8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39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419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 txBox="1">
            <a:spLocks/>
          </p:cNvSpPr>
          <p:nvPr/>
        </p:nvSpPr>
        <p:spPr bwMode="auto">
          <a:xfrm>
            <a:off x="457200" y="533400"/>
            <a:ext cx="82296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d-ID" altLang="en-US" sz="5000" dirty="0">
                <a:solidFill>
                  <a:schemeClr val="tx2"/>
                </a:solidFill>
                <a:latin typeface="Calibri" pitchFamily="34" charset="0"/>
              </a:rPr>
              <a:t>Latih</a:t>
            </a:r>
            <a:r>
              <a:rPr lang="en-US" altLang="en-US" sz="5000" dirty="0">
                <a:solidFill>
                  <a:schemeClr val="tx2"/>
                </a:solidFill>
                <a:latin typeface="Calibri" pitchFamily="34" charset="0"/>
              </a:rPr>
              <a:t>an</a:t>
            </a:r>
            <a:r>
              <a:rPr lang="id-ID" altLang="en-US" sz="5000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id-ID" altLang="en-US" sz="5000" dirty="0" smtClean="0">
                <a:solidFill>
                  <a:schemeClr val="tx2"/>
                </a:solidFill>
                <a:latin typeface="Calibri" pitchFamily="34" charset="0"/>
              </a:rPr>
              <a:t>Soal</a:t>
            </a:r>
            <a:r>
              <a:rPr lang="en-US" altLang="en-US" sz="5000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id-ID" altLang="en-US" sz="5000" dirty="0" smtClean="0">
                <a:solidFill>
                  <a:schemeClr val="tx2"/>
                </a:solidFill>
                <a:latin typeface="Calibri" pitchFamily="34" charset="0"/>
              </a:rPr>
              <a:t>1</a:t>
            </a:r>
            <a:r>
              <a:rPr lang="en-US" altLang="en-US" sz="5000" dirty="0" smtClean="0">
                <a:solidFill>
                  <a:schemeClr val="tx2"/>
                </a:solidFill>
                <a:latin typeface="Calibri" pitchFamily="34" charset="0"/>
              </a:rPr>
              <a:t>:</a:t>
            </a:r>
            <a:endParaRPr lang="en-US" altLang="en-US" sz="50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5300" y="1447800"/>
            <a:ext cx="84201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  <a:defRPr/>
            </a:pPr>
            <a:r>
              <a:rPr lang="id-ID" altLang="en-US" sz="2200" dirty="0">
                <a:latin typeface="Times New Roman" pitchFamily="18" charset="0"/>
                <a:cs typeface="Times New Roman" pitchFamily="18" charset="0"/>
              </a:rPr>
              <a:t>Harga jual suatu produk Rp 7500,-/unit.  Biaya tetap yang diperlukan untuk memproduksi barang tersebut </a:t>
            </a:r>
            <a:r>
              <a:rPr lang="id-ID" altLang="en-US" sz="2200" dirty="0" smtClean="0">
                <a:latin typeface="Times New Roman" pitchFamily="18" charset="0"/>
                <a:cs typeface="Times New Roman" pitchFamily="18" charset="0"/>
              </a:rPr>
              <a:t>sebesar </a:t>
            </a:r>
            <a:r>
              <a:rPr lang="id-ID" altLang="en-US" sz="2200" dirty="0">
                <a:latin typeface="Times New Roman" pitchFamily="18" charset="0"/>
                <a:cs typeface="Times New Roman" pitchFamily="18" charset="0"/>
              </a:rPr>
              <a:t>Rp 10.000.000,- </a:t>
            </a:r>
          </a:p>
          <a:p>
            <a:pPr>
              <a:defRPr/>
            </a:pPr>
            <a:r>
              <a:rPr lang="id-ID" altLang="en-US" sz="2200" dirty="0">
                <a:latin typeface="Times New Roman" pitchFamily="18" charset="0"/>
                <a:cs typeface="Times New Roman" pitchFamily="18" charset="0"/>
              </a:rPr>
              <a:t>       Untuk setiap kenaikan produksi, biaya bertambah sebesar  sebesar         </a:t>
            </a:r>
          </a:p>
          <a:p>
            <a:pPr>
              <a:defRPr/>
            </a:pPr>
            <a:r>
              <a:rPr lang="id-ID" altLang="en-US" sz="2200" dirty="0">
                <a:latin typeface="Times New Roman" pitchFamily="18" charset="0"/>
                <a:cs typeface="Times New Roman" pitchFamily="18" charset="0"/>
              </a:rPr>
              <a:t>       Rp 2500,-/unit.  Tentukan :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id-ID" altLang="en-US" sz="2200">
                <a:latin typeface="Times New Roman" pitchFamily="18" charset="0"/>
                <a:cs typeface="Times New Roman" pitchFamily="18" charset="0"/>
              </a:rPr>
              <a:t>Tentukan persamaan fungsi biaya dan fungsi penerimaan ! </a:t>
            </a:r>
            <a:endParaRPr lang="id-ID" altLang="en-US" sz="220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AutoNum type="alphaLcPeriod"/>
              <a:defRPr/>
            </a:pPr>
            <a:r>
              <a:rPr lang="id-ID" altLang="en-US" sz="2200" smtClean="0">
                <a:latin typeface="Times New Roman" pitchFamily="18" charset="0"/>
                <a:cs typeface="Times New Roman" pitchFamily="18" charset="0"/>
              </a:rPr>
              <a:t>Jumlah </a:t>
            </a:r>
            <a:r>
              <a:rPr lang="id-ID" altLang="en-US" sz="2200" dirty="0">
                <a:latin typeface="Times New Roman" pitchFamily="18" charset="0"/>
                <a:cs typeface="Times New Roman" pitchFamily="18" charset="0"/>
              </a:rPr>
              <a:t>produksi, total biaya dan total penerimaan pada kondisi titik impas / pulang pokok 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id-ID" altLang="en-US" sz="2200" dirty="0">
                <a:latin typeface="Times New Roman" pitchFamily="18" charset="0"/>
                <a:cs typeface="Times New Roman" pitchFamily="18" charset="0"/>
              </a:rPr>
              <a:t>Apa laba/rugi jika memproduksi dan menjual sebanyak 1800 unit?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id-ID" altLang="en-US" sz="2200" dirty="0">
                <a:latin typeface="Times New Roman" pitchFamily="18" charset="0"/>
                <a:cs typeface="Times New Roman" pitchFamily="18" charset="0"/>
              </a:rPr>
              <a:t>Apa yang terjadi jika memproduksi dan menjual sebanyak 2200 unit?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id-ID" altLang="en-US" sz="2200" dirty="0">
                <a:latin typeface="Times New Roman" pitchFamily="18" charset="0"/>
                <a:cs typeface="Times New Roman" pitchFamily="18" charset="0"/>
              </a:rPr>
              <a:t>Berapa total biaya </a:t>
            </a:r>
            <a:r>
              <a:rPr lang="id-ID" altLang="en-US" sz="2200" dirty="0" smtClean="0">
                <a:latin typeface="Times New Roman" pitchFamily="18" charset="0"/>
                <a:cs typeface="Times New Roman" pitchFamily="18" charset="0"/>
              </a:rPr>
              <a:t>marjinal dan penerimaan marjinal jika produksi 1800 unit meningkat menjadi 2200 ? 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id-ID" altLang="en-US" sz="2200" dirty="0" smtClean="0">
                <a:latin typeface="Times New Roman" pitchFamily="18" charset="0"/>
                <a:cs typeface="Times New Roman" pitchFamily="18" charset="0"/>
              </a:rPr>
              <a:t>Jika </a:t>
            </a:r>
            <a:r>
              <a:rPr lang="id-ID" altLang="en-US" sz="2200" dirty="0">
                <a:latin typeface="Times New Roman" pitchFamily="18" charset="0"/>
                <a:cs typeface="Times New Roman" pitchFamily="18" charset="0"/>
              </a:rPr>
              <a:t>ingin memperoleh laba Rp. 1250.000,- berapa jumlah yang harus diproduksi ?</a:t>
            </a:r>
            <a:endParaRPr lang="id-ID" altLang="en-US" sz="2200" dirty="0">
              <a:latin typeface="Arial" charset="0"/>
              <a:cs typeface="Arial" charset="0"/>
            </a:endParaRPr>
          </a:p>
          <a:p>
            <a:pPr marL="457200" indent="-457200">
              <a:buFontTx/>
              <a:buAutoNum type="alphaLcPeriod"/>
              <a:defRPr/>
            </a:pPr>
            <a:r>
              <a:rPr lang="id-ID" altLang="en-US" sz="2200" dirty="0">
                <a:latin typeface="Times New Roman" pitchFamily="18" charset="0"/>
                <a:cs typeface="Times New Roman" pitchFamily="18" charset="0"/>
              </a:rPr>
              <a:t>Gambarkan grafiknya !</a:t>
            </a:r>
          </a:p>
        </p:txBody>
      </p:sp>
      <p:grpSp>
        <p:nvGrpSpPr>
          <p:cNvPr id="22532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5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22533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 txBox="1">
            <a:spLocks/>
          </p:cNvSpPr>
          <p:nvPr/>
        </p:nvSpPr>
        <p:spPr bwMode="auto">
          <a:xfrm>
            <a:off x="457200" y="533400"/>
            <a:ext cx="82296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d-ID" altLang="en-US" sz="5000" dirty="0">
                <a:solidFill>
                  <a:schemeClr val="tx2"/>
                </a:solidFill>
                <a:latin typeface="Calibri" pitchFamily="34" charset="0"/>
              </a:rPr>
              <a:t>Latih</a:t>
            </a:r>
            <a:r>
              <a:rPr lang="en-US" altLang="en-US" sz="5000" dirty="0">
                <a:solidFill>
                  <a:schemeClr val="tx2"/>
                </a:solidFill>
                <a:latin typeface="Calibri" pitchFamily="34" charset="0"/>
              </a:rPr>
              <a:t>an</a:t>
            </a:r>
            <a:r>
              <a:rPr lang="id-ID" altLang="en-US" sz="5000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id-ID" altLang="en-US" sz="5000" dirty="0" smtClean="0">
                <a:solidFill>
                  <a:schemeClr val="tx2"/>
                </a:solidFill>
                <a:latin typeface="Calibri" pitchFamily="34" charset="0"/>
              </a:rPr>
              <a:t>2</a:t>
            </a:r>
            <a:r>
              <a:rPr lang="en-US" altLang="en-US" sz="5000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altLang="en-US" sz="5000" dirty="0">
                <a:solidFill>
                  <a:schemeClr val="tx2"/>
                </a:solidFill>
                <a:latin typeface="Calibri" pitchFamily="34" charset="0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" y="1447800"/>
            <a:ext cx="861060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err="1"/>
              <a:t>Sebuah</a:t>
            </a:r>
            <a:r>
              <a:rPr lang="en-US" sz="2200" dirty="0"/>
              <a:t> </a:t>
            </a:r>
            <a:r>
              <a:rPr lang="en-US" sz="2200" dirty="0" err="1"/>
              <a:t>perusahaan</a:t>
            </a:r>
            <a:r>
              <a:rPr lang="en-US" sz="2200" dirty="0"/>
              <a:t> </a:t>
            </a:r>
            <a:r>
              <a:rPr lang="en-US" sz="2200" dirty="0" err="1"/>
              <a:t>mendapatkan</a:t>
            </a:r>
            <a:r>
              <a:rPr lang="en-US" sz="2200" dirty="0"/>
              <a:t> </a:t>
            </a:r>
            <a:r>
              <a:rPr lang="en-US" sz="2200" dirty="0" err="1"/>
              <a:t>keuntungan</a:t>
            </a:r>
            <a:r>
              <a:rPr lang="en-US" sz="2200" dirty="0"/>
              <a:t> </a:t>
            </a:r>
            <a:r>
              <a:rPr lang="en-US" sz="2200" dirty="0" err="1"/>
              <a:t>Rp</a:t>
            </a:r>
            <a:r>
              <a:rPr lang="en-US" sz="2200" dirty="0"/>
              <a:t> 2.000.000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penjualan</a:t>
            </a:r>
            <a:r>
              <a:rPr lang="en-US" sz="2200" dirty="0"/>
              <a:t> </a:t>
            </a:r>
            <a:r>
              <a:rPr lang="en-US" sz="2200" dirty="0" err="1"/>
              <a:t>barang</a:t>
            </a:r>
            <a:r>
              <a:rPr lang="en-US" sz="2200" dirty="0"/>
              <a:t> </a:t>
            </a:r>
            <a:r>
              <a:rPr lang="en-US" sz="2200" dirty="0" err="1"/>
              <a:t>sebanyak</a:t>
            </a:r>
            <a:r>
              <a:rPr lang="en-US" sz="2200" dirty="0"/>
              <a:t> 1.500 unit.  </a:t>
            </a:r>
            <a:r>
              <a:rPr lang="en-US" sz="2200" dirty="0" err="1"/>
              <a:t>Penerimaan</a:t>
            </a:r>
            <a:r>
              <a:rPr lang="en-US" sz="2200" dirty="0"/>
              <a:t> yang </a:t>
            </a:r>
            <a:r>
              <a:rPr lang="en-US" sz="2200" dirty="0" err="1"/>
              <a:t>diperoleh</a:t>
            </a:r>
            <a:r>
              <a:rPr lang="en-US" sz="2200" dirty="0"/>
              <a:t> </a:t>
            </a:r>
            <a:r>
              <a:rPr lang="en-US" sz="2200" dirty="0" err="1"/>
              <a:t>perusahaan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 </a:t>
            </a:r>
            <a:r>
              <a:rPr lang="en-US" sz="2200" dirty="0" err="1"/>
              <a:t>Rp</a:t>
            </a:r>
            <a:r>
              <a:rPr lang="en-US" sz="2200" dirty="0"/>
              <a:t> 30.000.000 </a:t>
            </a:r>
            <a:r>
              <a:rPr lang="en-US" sz="2200" dirty="0" err="1"/>
              <a:t>sedangkan</a:t>
            </a:r>
            <a:r>
              <a:rPr lang="en-US" sz="2200" dirty="0"/>
              <a:t> </a:t>
            </a:r>
            <a:r>
              <a:rPr lang="en-US" sz="2200" dirty="0" err="1"/>
              <a:t>biaya</a:t>
            </a:r>
            <a:r>
              <a:rPr lang="en-US" sz="2200" dirty="0"/>
              <a:t> </a:t>
            </a:r>
            <a:r>
              <a:rPr lang="en-US" sz="2200" dirty="0" err="1"/>
              <a:t>tetap</a:t>
            </a:r>
            <a:r>
              <a:rPr lang="en-US" sz="2200" dirty="0"/>
              <a:t> yang </a:t>
            </a:r>
            <a:r>
              <a:rPr lang="en-US" sz="2200" dirty="0" err="1"/>
              <a:t>dikeluarkannya</a:t>
            </a:r>
            <a:r>
              <a:rPr lang="en-US" sz="2200" dirty="0"/>
              <a:t> </a:t>
            </a:r>
            <a:r>
              <a:rPr lang="en-US" sz="2200" dirty="0" err="1"/>
              <a:t>guna</a:t>
            </a:r>
            <a:r>
              <a:rPr lang="en-US" sz="2200" dirty="0"/>
              <a:t> </a:t>
            </a:r>
            <a:r>
              <a:rPr lang="en-US" sz="2200" dirty="0" err="1"/>
              <a:t>memproduksi</a:t>
            </a:r>
            <a:r>
              <a:rPr lang="en-US" sz="2200" dirty="0"/>
              <a:t> </a:t>
            </a:r>
            <a:r>
              <a:rPr lang="en-US" sz="2200" dirty="0" err="1"/>
              <a:t>barang</a:t>
            </a:r>
            <a:r>
              <a:rPr lang="en-US" sz="2200" dirty="0"/>
              <a:t> yang </a:t>
            </a:r>
            <a:r>
              <a:rPr lang="en-US" sz="2200" dirty="0" err="1"/>
              <a:t>dijualnya</a:t>
            </a:r>
            <a:r>
              <a:rPr lang="en-US" sz="2200" dirty="0"/>
              <a:t> </a:t>
            </a:r>
            <a:r>
              <a:rPr lang="en-US" sz="2200" dirty="0" err="1"/>
              <a:t>Rp</a:t>
            </a:r>
            <a:r>
              <a:rPr lang="en-US" sz="2200" dirty="0"/>
              <a:t> 13.000.000.  </a:t>
            </a:r>
            <a:r>
              <a:rPr lang="en-US" sz="2200" dirty="0" err="1"/>
              <a:t>Tentukan</a:t>
            </a:r>
            <a:r>
              <a:rPr lang="en-US" sz="2200" dirty="0"/>
              <a:t> :</a:t>
            </a:r>
            <a:endParaRPr lang="id-ID" sz="2200" dirty="0"/>
          </a:p>
          <a:p>
            <a:pPr marL="444500" indent="-444500"/>
            <a:r>
              <a:rPr lang="en-US" sz="2200" dirty="0"/>
              <a:t>a.   </a:t>
            </a:r>
            <a:r>
              <a:rPr lang="en-US" sz="2200" dirty="0" err="1"/>
              <a:t>Fungsi</a:t>
            </a:r>
            <a:r>
              <a:rPr lang="en-US" sz="2200" dirty="0"/>
              <a:t> </a:t>
            </a:r>
            <a:r>
              <a:rPr lang="en-US" sz="2200" dirty="0" err="1"/>
              <a:t>Penerimaan</a:t>
            </a:r>
            <a:r>
              <a:rPr lang="en-US" sz="2200" dirty="0"/>
              <a:t>,  </a:t>
            </a:r>
            <a:r>
              <a:rPr lang="en-US" sz="2200" dirty="0" err="1"/>
              <a:t>Fungsi</a:t>
            </a:r>
            <a:r>
              <a:rPr lang="en-US" sz="2200" dirty="0"/>
              <a:t> </a:t>
            </a:r>
            <a:r>
              <a:rPr lang="en-US" sz="2200" dirty="0" err="1"/>
              <a:t>Biaya</a:t>
            </a:r>
            <a:r>
              <a:rPr lang="en-US" sz="2200" dirty="0"/>
              <a:t>  </a:t>
            </a:r>
            <a:r>
              <a:rPr lang="en-US" sz="2200" dirty="0" err="1"/>
              <a:t>Variabel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Fungsi</a:t>
            </a:r>
            <a:r>
              <a:rPr lang="en-US" sz="2200" dirty="0"/>
              <a:t> </a:t>
            </a:r>
            <a:r>
              <a:rPr lang="en-US" sz="2200" dirty="0" err="1"/>
              <a:t>Biaya</a:t>
            </a:r>
            <a:r>
              <a:rPr lang="en-US" sz="2200" dirty="0"/>
              <a:t> </a:t>
            </a:r>
            <a:r>
              <a:rPr lang="id-ID" sz="2200" dirty="0"/>
              <a:t> </a:t>
            </a:r>
            <a:r>
              <a:rPr lang="id-ID" sz="2200" dirty="0" smtClean="0"/>
              <a:t>  </a:t>
            </a:r>
            <a:r>
              <a:rPr lang="en-US" sz="2200" dirty="0" err="1" smtClean="0"/>
              <a:t>Totalnya</a:t>
            </a:r>
            <a:r>
              <a:rPr lang="en-US" sz="2200" dirty="0"/>
              <a:t>?</a:t>
            </a:r>
            <a:endParaRPr lang="id-ID" sz="2200" dirty="0"/>
          </a:p>
          <a:p>
            <a:pPr marL="444500" indent="-444500"/>
            <a:r>
              <a:rPr lang="en-US" sz="2200" dirty="0"/>
              <a:t>b.  </a:t>
            </a:r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tingkat</a:t>
            </a:r>
            <a:r>
              <a:rPr lang="en-US" sz="2200" dirty="0"/>
              <a:t> </a:t>
            </a:r>
            <a:r>
              <a:rPr lang="en-US" sz="2200" dirty="0" err="1"/>
              <a:t>produksi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penjualan</a:t>
            </a:r>
            <a:r>
              <a:rPr lang="en-US" sz="2200" dirty="0"/>
              <a:t> </a:t>
            </a:r>
            <a:r>
              <a:rPr lang="en-US" sz="2200" dirty="0" err="1"/>
              <a:t>berapa</a:t>
            </a:r>
            <a:r>
              <a:rPr lang="en-US" sz="2200" dirty="0"/>
              <a:t> unit </a:t>
            </a:r>
            <a:r>
              <a:rPr lang="en-US" sz="2200" dirty="0" err="1"/>
              <a:t>perusahaan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 </a:t>
            </a:r>
            <a:r>
              <a:rPr lang="en-US" sz="2200" dirty="0" err="1"/>
              <a:t>dapat</a:t>
            </a:r>
            <a:r>
              <a:rPr lang="en-US" sz="2200" dirty="0"/>
              <a:t> </a:t>
            </a:r>
            <a:r>
              <a:rPr lang="en-US" sz="2200" dirty="0" err="1"/>
              <a:t>menutupi</a:t>
            </a:r>
            <a:r>
              <a:rPr lang="en-US" sz="2200" dirty="0"/>
              <a:t> </a:t>
            </a:r>
            <a:r>
              <a:rPr lang="en-US" sz="2200" dirty="0" err="1"/>
              <a:t>biaya</a:t>
            </a:r>
            <a:r>
              <a:rPr lang="en-US" sz="2200" dirty="0"/>
              <a:t> total yang </a:t>
            </a:r>
            <a:r>
              <a:rPr lang="en-US" sz="2200" dirty="0" err="1"/>
              <a:t>dikeluarkannya</a:t>
            </a:r>
            <a:r>
              <a:rPr lang="en-US" sz="2200" dirty="0"/>
              <a:t> ?</a:t>
            </a:r>
            <a:endParaRPr lang="id-ID" sz="2200" dirty="0"/>
          </a:p>
          <a:p>
            <a:pPr marL="444500" indent="-444500"/>
            <a:r>
              <a:rPr lang="en-US" sz="2200" dirty="0"/>
              <a:t>c.  </a:t>
            </a:r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tingkat</a:t>
            </a:r>
            <a:r>
              <a:rPr lang="en-US" sz="2200" dirty="0"/>
              <a:t> </a:t>
            </a:r>
            <a:r>
              <a:rPr lang="en-US" sz="2200" dirty="0" err="1"/>
              <a:t>produksi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penjualan</a:t>
            </a:r>
            <a:r>
              <a:rPr lang="en-US" sz="2200" dirty="0"/>
              <a:t> </a:t>
            </a:r>
            <a:r>
              <a:rPr lang="en-US" sz="2200" dirty="0" err="1"/>
              <a:t>berapa</a:t>
            </a:r>
            <a:r>
              <a:rPr lang="en-US" sz="2200" dirty="0"/>
              <a:t> unit </a:t>
            </a:r>
            <a:r>
              <a:rPr lang="en-US" sz="2200" dirty="0" err="1"/>
              <a:t>perusahaan</a:t>
            </a:r>
            <a:r>
              <a:rPr lang="en-US" sz="2200" dirty="0"/>
              <a:t> </a:t>
            </a:r>
            <a:r>
              <a:rPr lang="en-US" sz="2200" dirty="0" err="1"/>
              <a:t>ini</a:t>
            </a:r>
            <a:r>
              <a:rPr lang="en-US" sz="2200" dirty="0"/>
              <a:t> </a:t>
            </a:r>
            <a:r>
              <a:rPr lang="en-US" sz="2200" dirty="0" err="1"/>
              <a:t>dapat</a:t>
            </a:r>
            <a:r>
              <a:rPr lang="en-US" sz="2200" dirty="0"/>
              <a:t> </a:t>
            </a:r>
            <a:r>
              <a:rPr lang="en-US" sz="2200" dirty="0" err="1"/>
              <a:t>menutupi</a:t>
            </a:r>
            <a:r>
              <a:rPr lang="en-US" sz="2200" dirty="0"/>
              <a:t> </a:t>
            </a:r>
            <a:r>
              <a:rPr lang="en-US" sz="2200" dirty="0" err="1"/>
              <a:t>biaya</a:t>
            </a:r>
            <a:r>
              <a:rPr lang="en-US" sz="2200" dirty="0"/>
              <a:t> </a:t>
            </a:r>
            <a:r>
              <a:rPr lang="en-US" sz="2200" dirty="0" err="1"/>
              <a:t>tetap</a:t>
            </a:r>
            <a:r>
              <a:rPr lang="en-US" sz="2200" dirty="0"/>
              <a:t> yang </a:t>
            </a:r>
            <a:r>
              <a:rPr lang="en-US" sz="2200" dirty="0" err="1"/>
              <a:t>dikeluarkannya</a:t>
            </a:r>
            <a:r>
              <a:rPr lang="en-US" sz="2200" dirty="0"/>
              <a:t>?</a:t>
            </a:r>
            <a:endParaRPr lang="id-ID" sz="2200" dirty="0"/>
          </a:p>
          <a:p>
            <a:pPr marL="457200" indent="-457200">
              <a:buAutoNum type="alphaLcPeriod" startAt="4"/>
            </a:pPr>
            <a:r>
              <a:rPr lang="en-US" sz="2200" dirty="0" err="1" smtClean="0"/>
              <a:t>Apa</a:t>
            </a:r>
            <a:r>
              <a:rPr lang="en-US" sz="2200" dirty="0" smtClean="0"/>
              <a:t> </a:t>
            </a:r>
            <a:r>
              <a:rPr lang="en-US" sz="2200" dirty="0"/>
              <a:t>yang </a:t>
            </a:r>
            <a:r>
              <a:rPr lang="en-US" sz="2200" dirty="0" err="1"/>
              <a:t>terjadi</a:t>
            </a:r>
            <a:r>
              <a:rPr lang="en-US" sz="2200" dirty="0"/>
              <a:t> </a:t>
            </a:r>
            <a:r>
              <a:rPr lang="en-US" sz="2200" dirty="0" err="1"/>
              <a:t>jika</a:t>
            </a:r>
            <a:r>
              <a:rPr lang="en-US" sz="2200" dirty="0"/>
              <a:t> </a:t>
            </a:r>
            <a:r>
              <a:rPr lang="en-US" sz="2200" dirty="0" err="1"/>
              <a:t>memproduksi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menjual</a:t>
            </a:r>
            <a:r>
              <a:rPr lang="en-US" sz="2200" dirty="0"/>
              <a:t> </a:t>
            </a:r>
            <a:r>
              <a:rPr lang="en-US" sz="2200" dirty="0" err="1"/>
              <a:t>sebanyak</a:t>
            </a:r>
            <a:r>
              <a:rPr lang="en-US" sz="2200" dirty="0"/>
              <a:t> </a:t>
            </a:r>
            <a:r>
              <a:rPr lang="id-ID" sz="2200" dirty="0"/>
              <a:t>10</a:t>
            </a:r>
            <a:r>
              <a:rPr lang="en-US" sz="2200" dirty="0"/>
              <a:t>00</a:t>
            </a:r>
            <a:r>
              <a:rPr lang="id-ID" sz="2200" dirty="0"/>
              <a:t> dan 1500</a:t>
            </a:r>
            <a:r>
              <a:rPr lang="en-US" sz="2200" dirty="0"/>
              <a:t> unit</a:t>
            </a:r>
            <a:r>
              <a:rPr lang="en-US" sz="2400" dirty="0" smtClean="0"/>
              <a:t>?</a:t>
            </a:r>
            <a:endParaRPr lang="id-ID" sz="2400" dirty="0" smtClean="0"/>
          </a:p>
          <a:p>
            <a:pPr marL="457200" indent="-457200">
              <a:buAutoNum type="alphaLcPeriod" startAt="4"/>
            </a:pPr>
            <a:r>
              <a:rPr lang="id-ID" altLang="en-US" sz="2200" dirty="0" smtClean="0"/>
              <a:t>Gambarkan </a:t>
            </a:r>
            <a:r>
              <a:rPr lang="id-ID" altLang="en-US" sz="2200" dirty="0"/>
              <a:t>grafiknya !</a:t>
            </a:r>
          </a:p>
        </p:txBody>
      </p:sp>
      <p:grpSp>
        <p:nvGrpSpPr>
          <p:cNvPr id="22532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5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22533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711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971800" y="6400800"/>
            <a:ext cx="3429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nn-NO">
                <a:solidFill>
                  <a:srgbClr val="000000"/>
                </a:solidFill>
                <a:latin typeface="Arial Black" pitchFamily="34" charset="0"/>
              </a:rPr>
              <a:t> By : BIDA SARI,  SP, MSi</a:t>
            </a:r>
            <a:endParaRPr lang="en-US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25400" y="4572000"/>
            <a:ext cx="9144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ko-KR" sz="3200" b="1" dirty="0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T</a:t>
            </a:r>
            <a:r>
              <a:rPr lang="id-ID" altLang="ko-KR" sz="3200" b="1" dirty="0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hank </a:t>
            </a:r>
            <a:r>
              <a:rPr lang="en-US" altLang="ko-KR" sz="3200" b="1" dirty="0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Y</a:t>
            </a:r>
            <a:r>
              <a:rPr lang="id-ID" altLang="ko-KR" sz="3200" b="1" dirty="0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ou</a:t>
            </a:r>
            <a:r>
              <a:rPr lang="id-ID" altLang="ko-KR" sz="6000" dirty="0">
                <a:latin typeface="Lucida Calligraphy" pitchFamily="66" charset="0"/>
                <a:cs typeface="HY신명조"/>
              </a:rPr>
              <a:t> </a:t>
            </a:r>
          </a:p>
          <a:p>
            <a:pPr algn="ctr" eaLnBrk="1" hangingPunct="1"/>
            <a:r>
              <a:rPr lang="id-ID" altLang="ko-KR" sz="6000" dirty="0">
                <a:latin typeface="Lucida Calligraphy" pitchFamily="66" charset="0"/>
                <a:cs typeface="HY신명조"/>
              </a:rPr>
              <a:t>Semoga Bermanfaat</a:t>
            </a:r>
            <a:endParaRPr lang="ko-KR" altLang="en-US" sz="6000" dirty="0">
              <a:latin typeface="Lucida Calligraphy" pitchFamily="66" charset="0"/>
              <a:cs typeface="HY신명조"/>
            </a:endParaRP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8" y="1295400"/>
            <a:ext cx="6524625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2845</TotalTime>
  <Words>1156</Words>
  <Application>Microsoft Office PowerPoint</Application>
  <PresentationFormat>On-screen Show (4:3)</PresentationFormat>
  <Paragraphs>198</Paragraphs>
  <Slides>22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Flow</vt:lpstr>
      <vt:lpstr>Document</vt:lpstr>
      <vt:lpstr>PENERAPAN EKONOMI  FUNGSI LINEAR (2)</vt:lpstr>
      <vt:lpstr>Fungsi Biaya</vt:lpstr>
      <vt:lpstr>                     Fungsi Biaya</vt:lpstr>
      <vt:lpstr>Bentuk Umum Persamaan Fungsi Biaya </vt:lpstr>
      <vt:lpstr>PowerPoint Presentation</vt:lpstr>
      <vt:lpstr>Contoh Soal 1 :</vt:lpstr>
      <vt:lpstr>FUNGSI PENERIMAAN</vt:lpstr>
      <vt:lpstr>Fungsi Penerimaan</vt:lpstr>
      <vt:lpstr>PowerPoint Presentation</vt:lpstr>
      <vt:lpstr>Contoh Soal 2:</vt:lpstr>
      <vt:lpstr>PowerPoint Presentation</vt:lpstr>
      <vt:lpstr>Fungsi Laba (Keuntungan)</vt:lpstr>
      <vt:lpstr>Analisis Pulang Pokok  </vt:lpstr>
      <vt:lpstr>Secara grafik hal ini ditunjukkan oleh perpotongan antara kurva R dan kurva C. </vt:lpstr>
      <vt:lpstr>Contoh Soal 3: </vt:lpstr>
      <vt:lpstr>Penyelesaian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Penerapan Ekonomi Fungsi Linier</dc:title>
  <dc:creator>Bida Sari</dc:creator>
  <cp:lastModifiedBy>USER</cp:lastModifiedBy>
  <cp:revision>128</cp:revision>
  <dcterms:created xsi:type="dcterms:W3CDTF">2009-12-22T15:21:46Z</dcterms:created>
  <dcterms:modified xsi:type="dcterms:W3CDTF">2026-10-06T14:52:26Z</dcterms:modified>
</cp:coreProperties>
</file>